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1"/>
  </p:notesMasterIdLst>
  <p:sldIdLst>
    <p:sldId id="256" r:id="rId2"/>
    <p:sldId id="258" r:id="rId3"/>
    <p:sldId id="259" r:id="rId4"/>
    <p:sldId id="257" r:id="rId5"/>
    <p:sldId id="260" r:id="rId6"/>
    <p:sldId id="264" r:id="rId7"/>
    <p:sldId id="265" r:id="rId8"/>
    <p:sldId id="266" r:id="rId9"/>
    <p:sldId id="272" r:id="rId10"/>
    <p:sldId id="273" r:id="rId11"/>
    <p:sldId id="271" r:id="rId12"/>
    <p:sldId id="261" r:id="rId13"/>
    <p:sldId id="262" r:id="rId14"/>
    <p:sldId id="263" r:id="rId15"/>
    <p:sldId id="267" r:id="rId16"/>
    <p:sldId id="268" r:id="rId17"/>
    <p:sldId id="269" r:id="rId18"/>
    <p:sldId id="270" r:id="rId19"/>
    <p:sldId id="274" r:id="rId20"/>
    <p:sldId id="275"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6" r:id="rId57"/>
    <p:sldId id="317" r:id="rId58"/>
    <p:sldId id="318" r:id="rId59"/>
    <p:sldId id="314" r:id="rId60"/>
    <p:sldId id="315" r:id="rId61"/>
    <p:sldId id="319" r:id="rId62"/>
    <p:sldId id="313" r:id="rId63"/>
    <p:sldId id="321" r:id="rId64"/>
    <p:sldId id="320" r:id="rId65"/>
    <p:sldId id="322" r:id="rId66"/>
    <p:sldId id="327" r:id="rId67"/>
    <p:sldId id="328" r:id="rId68"/>
    <p:sldId id="323" r:id="rId69"/>
    <p:sldId id="324" r:id="rId70"/>
    <p:sldId id="325" r:id="rId71"/>
    <p:sldId id="326" r:id="rId72"/>
    <p:sldId id="329" r:id="rId73"/>
    <p:sldId id="330" r:id="rId74"/>
    <p:sldId id="331" r:id="rId75"/>
    <p:sldId id="332" r:id="rId76"/>
    <p:sldId id="335" r:id="rId77"/>
    <p:sldId id="336" r:id="rId78"/>
    <p:sldId id="333" r:id="rId79"/>
    <p:sldId id="334" r:id="rId80"/>
    <p:sldId id="337" r:id="rId81"/>
    <p:sldId id="338" r:id="rId82"/>
    <p:sldId id="339" r:id="rId83"/>
    <p:sldId id="340" r:id="rId84"/>
    <p:sldId id="341" r:id="rId85"/>
    <p:sldId id="342" r:id="rId86"/>
    <p:sldId id="343" r:id="rId87"/>
    <p:sldId id="344" r:id="rId88"/>
    <p:sldId id="349" r:id="rId89"/>
    <p:sldId id="350" r:id="rId90"/>
    <p:sldId id="351" r:id="rId91"/>
    <p:sldId id="352" r:id="rId92"/>
    <p:sldId id="353" r:id="rId93"/>
    <p:sldId id="354" r:id="rId94"/>
    <p:sldId id="355" r:id="rId95"/>
    <p:sldId id="356" r:id="rId96"/>
    <p:sldId id="357" r:id="rId97"/>
    <p:sldId id="358" r:id="rId98"/>
    <p:sldId id="359" r:id="rId99"/>
    <p:sldId id="360" r:id="rId100"/>
    <p:sldId id="361" r:id="rId101"/>
    <p:sldId id="362" r:id="rId102"/>
    <p:sldId id="363" r:id="rId103"/>
    <p:sldId id="364" r:id="rId104"/>
    <p:sldId id="365" r:id="rId105"/>
    <p:sldId id="366" r:id="rId106"/>
    <p:sldId id="367" r:id="rId107"/>
    <p:sldId id="368" r:id="rId108"/>
    <p:sldId id="369" r:id="rId109"/>
    <p:sldId id="372" r:id="rId110"/>
    <p:sldId id="374" r:id="rId111"/>
    <p:sldId id="373" r:id="rId112"/>
    <p:sldId id="375" r:id="rId113"/>
    <p:sldId id="376" r:id="rId114"/>
    <p:sldId id="370" r:id="rId115"/>
    <p:sldId id="371" r:id="rId116"/>
    <p:sldId id="345" r:id="rId117"/>
    <p:sldId id="346" r:id="rId118"/>
    <p:sldId id="347" r:id="rId119"/>
    <p:sldId id="348" r:id="rId1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0" d="100"/>
          <a:sy n="120" d="100"/>
        </p:scale>
        <p:origin x="134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E14162-1AD2-4C5F-A830-047805D3F0C2}" type="datetimeFigureOut">
              <a:rPr lang="en-US" smtClean="0"/>
              <a:pPr/>
              <a:t>7/26/2022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4DB921-B2D0-40F9-91E5-2BAF5568BBEB}" type="slidenum">
              <a:rPr lang="en-US" smtClean="0"/>
              <a:pPr/>
              <a:t>‹#›</a:t>
            </a:fld>
            <a:endParaRPr lang="en-US"/>
          </a:p>
        </p:txBody>
      </p:sp>
    </p:spTree>
    <p:extLst>
      <p:ext uri="{BB962C8B-B14F-4D97-AF65-F5344CB8AC3E}">
        <p14:creationId xmlns:p14="http://schemas.microsoft.com/office/powerpoint/2010/main" val="3640699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E4DB921-B2D0-40F9-91E5-2BAF5568BBEB}" type="slidenum">
              <a:rPr lang="en-US" smtClean="0"/>
              <a:pPr/>
              <a:t>1</a:t>
            </a:fld>
            <a:endParaRPr lang="en-US"/>
          </a:p>
        </p:txBody>
      </p:sp>
    </p:spTree>
    <p:extLst>
      <p:ext uri="{BB962C8B-B14F-4D97-AF65-F5344CB8AC3E}">
        <p14:creationId xmlns:p14="http://schemas.microsoft.com/office/powerpoint/2010/main" val="1877364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96226C9-E425-4FE0-838D-2FE8AE7E81C0}" type="datetime1">
              <a:rPr lang="en-US" smtClean="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2513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C9C452-390D-490D-A0CA-4827DEB4EF83}" type="datetime1">
              <a:rPr lang="en-US" smtClean="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78972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807AC4-F5C8-4D0B-B611-71AC6B6BA9DD}" type="datetime1">
              <a:rPr lang="en-US" smtClean="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05727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147C01C-07C7-46EB-8C56-5693967A38F0}" type="datetime1">
              <a:rPr lang="en-US" smtClean="0"/>
              <a:t>7/26/2022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941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C85346-3BA2-4B69-9FB2-FAE51E8E02AA}" type="datetime1">
              <a:rPr lang="en-US" smtClean="0"/>
              <a:t>7/26/2022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2578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8B26593-770E-452F-8E13-1E3D6344C406}" type="datetime1">
              <a:rPr lang="en-US" smtClean="0"/>
              <a:t>7/26/2022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45860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9863D3-4739-47C5-82D4-74D4E8CC3246}" type="datetime1">
              <a:rPr lang="en-US" smtClean="0"/>
              <a:t>7/26/2022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75400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2FE60B-9064-4F6A-919E-3A31591057B7}" type="datetime1">
              <a:rPr lang="en-US" smtClean="0"/>
              <a:t>7/26/2022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62955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25A10A-C52F-410E-B746-0AB779B2ADAD}" type="datetime1">
              <a:rPr lang="en-US" smtClean="0"/>
              <a:t>7/26/2022</a:t>
            </a:fld>
            <a:endParaRPr lang="en-US"/>
          </a:p>
        </p:txBody>
      </p:sp>
      <p:sp>
        <p:nvSpPr>
          <p:cNvPr id="6" name="Footer Placeholder 5"/>
          <p:cNvSpPr>
            <a:spLocks noGrp="1"/>
          </p:cNvSpPr>
          <p:nvPr>
            <p:ph type="ftr" sz="quarter" idx="11"/>
          </p:nvPr>
        </p:nvSpPr>
        <p:spPr>
          <a:xfrm>
            <a:off x="533400" y="6172200"/>
            <a:ext cx="5811724" cy="365125"/>
          </a:xfrm>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23805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smtClean="0"/>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FB0B9B52-1B98-44E3-8AF3-1561EE22DDBB}" type="datetime1">
              <a:rPr lang="en-US" smtClean="0"/>
              <a:t>7/26/2022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99388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802D90-A930-4283-BC3B-F74EF49D3708}" type="datetime1">
              <a:rPr lang="en-US" smtClean="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4614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41F19A-8770-4F58-AD17-A44A18FD58E3}" type="datetime1">
              <a:rPr lang="en-US" smtClean="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072975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C49C2F-94F9-4FAA-B8F7-E95FC964226A}" type="datetime1">
              <a:rPr lang="en-US" smtClean="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2421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4C6EE4-80FB-4023-9E8D-EA74A91E28AB}" type="datetime1">
              <a:rPr lang="en-US" smtClean="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6152830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1A634C-4C7B-407F-9CF3-E0B8ECDABF60}" type="datetime1">
              <a:rPr lang="en-US" smtClean="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645801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00665DC-8DDC-434D-893E-2B62E9CC512E}" type="datetime1">
              <a:rPr lang="en-US" smtClean="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116394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AD208B1-36C4-4A11-9491-1EC478B4971F}" type="datetime1">
              <a:rPr lang="en-US" smtClean="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96921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DDDEA75A-3C69-4E94-A87E-B6FD9705EEA3}" type="datetime1">
              <a:rPr lang="en-US" smtClean="0"/>
              <a:t>7/26/2022</a:t>
            </a:fld>
            <a:endParaRPr lang="en-US"/>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4930176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www.merriam-webster.com/dictionary/supplementary" TargetMode="External"/><Relationship Id="rId2" Type="http://schemas.openxmlformats.org/officeDocument/2006/relationships/hyperlink" Target="https://www.merriam-webster.com/dictionary/subsidiary"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www.computerhope.com/jargon/h/hardware.htm" TargetMode="External"/><Relationship Id="rId7" Type="http://schemas.openxmlformats.org/officeDocument/2006/relationships/image" Target="../media/image23.jpeg"/><Relationship Id="rId2" Type="http://schemas.openxmlformats.org/officeDocument/2006/relationships/hyperlink" Target="https://www.computerhope.com/jargon/c/compinst.htm" TargetMode="External"/><Relationship Id="rId1" Type="http://schemas.openxmlformats.org/officeDocument/2006/relationships/slideLayout" Target="../slideLayouts/slideLayout2.xml"/><Relationship Id="rId6" Type="http://schemas.openxmlformats.org/officeDocument/2006/relationships/hyperlink" Target="https://www.computerhope.com/jargon/c/contunit.htm" TargetMode="External"/><Relationship Id="rId5" Type="http://schemas.openxmlformats.org/officeDocument/2006/relationships/hyperlink" Target="https://www.computerhope.com/jargon/a/alu.htm" TargetMode="External"/><Relationship Id="rId4" Type="http://schemas.openxmlformats.org/officeDocument/2006/relationships/hyperlink" Target="https://www.computerhope.com/jargon/s/software.htm"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0"/>
            <a:ext cx="4267200" cy="3200399"/>
          </a:xfrm>
        </p:spPr>
        <p:txBody>
          <a:bodyPr>
            <a:normAutofit fontScale="90000"/>
          </a:bodyPr>
          <a:lstStyle/>
          <a:p>
            <a:r>
              <a:rPr lang="en-US" sz="4800" b="1" dirty="0" smtClean="0"/>
              <a:t>Unit-I</a:t>
            </a:r>
            <a:br>
              <a:rPr lang="en-US" sz="4800" b="1" dirty="0" smtClean="0"/>
            </a:br>
            <a:r>
              <a:rPr lang="en-US" sz="6000" b="1" i="1" u="sng" dirty="0" smtClean="0"/>
              <a:t>Computer Fundamentals</a:t>
            </a:r>
            <a:endParaRPr lang="en-US" sz="6000" b="1" i="1" u="sng" dirty="0"/>
          </a:p>
        </p:txBody>
      </p:sp>
      <p:sp>
        <p:nvSpPr>
          <p:cNvPr id="3" name="Subtitle 2"/>
          <p:cNvSpPr>
            <a:spLocks noGrp="1"/>
          </p:cNvSpPr>
          <p:nvPr>
            <p:ph type="subTitle" idx="1"/>
          </p:nvPr>
        </p:nvSpPr>
        <p:spPr>
          <a:xfrm>
            <a:off x="4114800" y="3886200"/>
            <a:ext cx="4495800" cy="2133600"/>
          </a:xfrm>
        </p:spPr>
        <p:txBody>
          <a:bodyPr>
            <a:noAutofit/>
          </a:bodyPr>
          <a:lstStyle/>
          <a:p>
            <a:pPr algn="l">
              <a:buFont typeface="Arial" pitchFamily="34" charset="0"/>
              <a:buChar char="•"/>
            </a:pPr>
            <a:r>
              <a:rPr lang="en-US" sz="2400" b="1" dirty="0" smtClean="0">
                <a:solidFill>
                  <a:schemeClr val="tx2">
                    <a:lumMod val="60000"/>
                    <a:lumOff val="40000"/>
                  </a:schemeClr>
                </a:solidFill>
              </a:rPr>
              <a:t>Introduction to Computers</a:t>
            </a:r>
          </a:p>
          <a:p>
            <a:pPr algn="l">
              <a:buFont typeface="Arial" pitchFamily="34" charset="0"/>
              <a:buChar char="•"/>
            </a:pPr>
            <a:r>
              <a:rPr lang="en-US" sz="2400" b="1" dirty="0" smtClean="0">
                <a:solidFill>
                  <a:srgbClr val="C00000"/>
                </a:solidFill>
              </a:rPr>
              <a:t>Characteristics of Computers</a:t>
            </a:r>
          </a:p>
          <a:p>
            <a:pPr algn="l">
              <a:buFont typeface="Arial" pitchFamily="34" charset="0"/>
              <a:buChar char="•"/>
            </a:pPr>
            <a:r>
              <a:rPr lang="en-US" sz="2400" b="1" dirty="0" smtClean="0">
                <a:solidFill>
                  <a:schemeClr val="tx2">
                    <a:lumMod val="60000"/>
                    <a:lumOff val="40000"/>
                  </a:schemeClr>
                </a:solidFill>
              </a:rPr>
              <a:t>Uses of Computers</a:t>
            </a:r>
          </a:p>
          <a:p>
            <a:pPr algn="l">
              <a:buFont typeface="Arial" pitchFamily="34" charset="0"/>
              <a:buChar char="•"/>
            </a:pPr>
            <a:r>
              <a:rPr lang="en-US" sz="2400" b="1" dirty="0" smtClean="0">
                <a:solidFill>
                  <a:srgbClr val="C00000"/>
                </a:solidFill>
              </a:rPr>
              <a:t>Types of Computers</a:t>
            </a:r>
          </a:p>
          <a:p>
            <a:pPr algn="l">
              <a:buFont typeface="Arial" pitchFamily="34" charset="0"/>
              <a:buChar char="•"/>
            </a:pPr>
            <a:r>
              <a:rPr lang="en-US" sz="2400" b="1" dirty="0" smtClean="0">
                <a:solidFill>
                  <a:schemeClr val="tx2">
                    <a:lumMod val="60000"/>
                    <a:lumOff val="40000"/>
                  </a:schemeClr>
                </a:solidFill>
              </a:rPr>
              <a:t>Generation of Computers</a:t>
            </a:r>
            <a:endParaRPr lang="en-US" sz="2400" b="1" dirty="0">
              <a:solidFill>
                <a:schemeClr val="tx2">
                  <a:lumMod val="60000"/>
                  <a:lumOff val="40000"/>
                </a:schemeClr>
              </a:solidFill>
            </a:endParaRPr>
          </a:p>
        </p:txBody>
      </p:sp>
      <p:pic>
        <p:nvPicPr>
          <p:cNvPr id="1026" name="Picture 2" descr="C:\Users\ADEVEN\Desktop\BSc Computer Science\Problem Solving using computer\images.jpg"/>
          <p:cNvPicPr>
            <a:picLocks noChangeAspect="1" noChangeArrowheads="1"/>
          </p:cNvPicPr>
          <p:nvPr/>
        </p:nvPicPr>
        <p:blipFill>
          <a:blip r:embed="rId3"/>
          <a:srcRect/>
          <a:stretch>
            <a:fillRect/>
          </a:stretch>
        </p:blipFill>
        <p:spPr bwMode="auto">
          <a:xfrm>
            <a:off x="4648200" y="76200"/>
            <a:ext cx="4419600" cy="3022226"/>
          </a:xfrm>
          <a:prstGeom prst="rect">
            <a:avLst/>
          </a:prstGeom>
          <a:noFill/>
        </p:spPr>
      </p:pic>
      <p:pic>
        <p:nvPicPr>
          <p:cNvPr id="1027" name="Picture 3" descr="C:\Users\ADEVEN\Desktop\BSc Computer Science\Problem Solving using computer\bucket.jpg"/>
          <p:cNvPicPr>
            <a:picLocks noChangeAspect="1" noChangeArrowheads="1"/>
          </p:cNvPicPr>
          <p:nvPr/>
        </p:nvPicPr>
        <p:blipFill>
          <a:blip r:embed="rId4"/>
          <a:srcRect/>
          <a:stretch>
            <a:fillRect/>
          </a:stretch>
        </p:blipFill>
        <p:spPr bwMode="auto">
          <a:xfrm>
            <a:off x="0" y="4495800"/>
            <a:ext cx="2997200" cy="2247900"/>
          </a:xfrm>
          <a:prstGeom prst="rect">
            <a:avLst/>
          </a:prstGeom>
          <a:noFill/>
        </p:spPr>
      </p:pic>
      <p:sp>
        <p:nvSpPr>
          <p:cNvPr id="6" name="Oval Callout 5"/>
          <p:cNvSpPr/>
          <p:nvPr/>
        </p:nvSpPr>
        <p:spPr>
          <a:xfrm>
            <a:off x="2209800" y="2819400"/>
            <a:ext cx="2362200" cy="1371600"/>
          </a:xfrm>
          <a:prstGeom prst="wedgeEllipseCallout">
            <a:avLst>
              <a:gd name="adj1" fmla="val -66133"/>
              <a:gd name="adj2" fmla="val 19114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smtClean="0">
                <a:solidFill>
                  <a:srgbClr val="C00000"/>
                </a:solidFill>
              </a:rPr>
              <a:t>Yep!</a:t>
            </a:r>
          </a:p>
          <a:p>
            <a:pPr algn="ctr"/>
            <a:r>
              <a:rPr lang="en-US" b="1" dirty="0" smtClean="0">
                <a:solidFill>
                  <a:srgbClr val="C00000"/>
                </a:solidFill>
              </a:rPr>
              <a:t>Now, even a KID’s friend is Computer.</a:t>
            </a:r>
            <a:endParaRPr lang="en-US" b="1" dirty="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b="1" dirty="0" smtClean="0">
                <a:solidFill>
                  <a:srgbClr val="C00000"/>
                </a:solidFill>
              </a:rPr>
              <a:t>Sedulous</a:t>
            </a:r>
            <a:r>
              <a:rPr lang="en-US" dirty="0" smtClean="0"/>
              <a:t>: showing dedication and diligence</a:t>
            </a:r>
          </a:p>
          <a:p>
            <a:pPr lvl="1"/>
            <a:r>
              <a:rPr lang="en-US" dirty="0" smtClean="0"/>
              <a:t>E.g. He watched himself with the most sedulous care.</a:t>
            </a:r>
          </a:p>
          <a:p>
            <a:pPr lvl="1"/>
            <a:endParaRPr lang="en-US" dirty="0" smtClean="0"/>
          </a:p>
          <a:p>
            <a:pPr lvl="1">
              <a:buNone/>
            </a:pPr>
            <a:endParaRPr lang="en-US" dirty="0" smtClean="0"/>
          </a:p>
          <a:p>
            <a:r>
              <a:rPr lang="en-US" b="1" dirty="0" smtClean="0">
                <a:solidFill>
                  <a:srgbClr val="00B050"/>
                </a:solidFill>
              </a:rPr>
              <a:t>Nudge</a:t>
            </a:r>
            <a:r>
              <a:rPr lang="en-US" dirty="0" smtClean="0"/>
              <a:t>: a light touch or push, poke</a:t>
            </a:r>
          </a:p>
          <a:p>
            <a:pPr lvl="1"/>
            <a:r>
              <a:rPr lang="en-US" dirty="0" smtClean="0"/>
              <a:t>E.g. He gave her shoulder a nudge.</a:t>
            </a:r>
          </a:p>
          <a:p>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Nudge Theory</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latin typeface="Bookman Old Style" pitchFamily="18" charset="0"/>
              </a:rPr>
              <a:t>Nudge Theory: Humans, being not-so-rational, </a:t>
            </a:r>
            <a:r>
              <a:rPr lang="en-US" b="1" i="1" dirty="0" smtClean="0">
                <a:latin typeface="Bookman Old Style" pitchFamily="18" charset="0"/>
              </a:rPr>
              <a:t>often need encouragement or intervention — a nudge — to get going and do what’s best for the country or society at large. The ‘Nudge Theory’ </a:t>
            </a:r>
            <a:r>
              <a:rPr lang="en-US" b="1" i="1" dirty="0" err="1" smtClean="0">
                <a:latin typeface="Bookman Old Style" pitchFamily="18" charset="0"/>
              </a:rPr>
              <a:t>recognises</a:t>
            </a:r>
            <a:r>
              <a:rPr lang="en-US" b="1" i="1" dirty="0" smtClean="0">
                <a:latin typeface="Bookman Old Style" pitchFamily="18" charset="0"/>
              </a:rPr>
              <a:t> this </a:t>
            </a:r>
            <a:r>
              <a:rPr lang="en-US" b="1" i="1" dirty="0" err="1" smtClean="0">
                <a:latin typeface="Bookman Old Style" pitchFamily="18" charset="0"/>
              </a:rPr>
              <a:t>behavioural</a:t>
            </a:r>
            <a:r>
              <a:rPr lang="en-US" b="1" i="1" dirty="0" smtClean="0">
                <a:latin typeface="Bookman Old Style" pitchFamily="18" charset="0"/>
              </a:rPr>
              <a:t> trait. </a:t>
            </a:r>
          </a:p>
          <a:p>
            <a:pPr lvl="1" algn="just"/>
            <a:r>
              <a:rPr lang="en-US" dirty="0" smtClean="0">
                <a:latin typeface="Bookman Old Style" pitchFamily="18" charset="0"/>
              </a:rPr>
              <a:t>It says that people, rather than being forced, can be encouraged and influenced to pursue or desist from certain actions through nudges. </a:t>
            </a:r>
          </a:p>
          <a:p>
            <a:pPr algn="just"/>
            <a:r>
              <a:rPr lang="en-US" b="1" i="1" dirty="0" smtClean="0">
                <a:solidFill>
                  <a:srgbClr val="C00000"/>
                </a:solidFill>
                <a:latin typeface="Bookman Old Style" pitchFamily="18" charset="0"/>
              </a:rPr>
              <a:t>The ‘nudge theory’ of economist Richard </a:t>
            </a:r>
            <a:r>
              <a:rPr lang="en-US" b="1" i="1" dirty="0" err="1" smtClean="0">
                <a:solidFill>
                  <a:srgbClr val="C00000"/>
                </a:solidFill>
                <a:latin typeface="Bookman Old Style" pitchFamily="18" charset="0"/>
              </a:rPr>
              <a:t>Thaler</a:t>
            </a:r>
            <a:r>
              <a:rPr lang="en-US" dirty="0" smtClean="0">
                <a:solidFill>
                  <a:srgbClr val="C00000"/>
                </a:solidFill>
                <a:latin typeface="Bookman Old Style" pitchFamily="18" charset="0"/>
              </a:rPr>
              <a:t>, mentioned extensively in the Economic Survey 2018-19</a:t>
            </a:r>
          </a:p>
          <a:p>
            <a:pPr algn="just"/>
            <a:r>
              <a:rPr lang="en-US" dirty="0" smtClean="0">
                <a:latin typeface="Bookman Old Style" pitchFamily="18" charset="0"/>
              </a:rPr>
              <a:t>Public policy examples of ‘Nudge’ at work include automatic enrolment of employees into pension schemes in the UK and the opt-out system for organ donation in Spain. By making the optimal choice the default option for all citizens, these nudges have helped improve public participation in these </a:t>
            </a:r>
            <a:r>
              <a:rPr lang="en-US" dirty="0" err="1" smtClean="0">
                <a:latin typeface="Bookman Old Style" pitchFamily="18" charset="0"/>
              </a:rPr>
              <a:t>programmes</a:t>
            </a:r>
            <a:r>
              <a:rPr lang="en-US" dirty="0" smtClean="0">
                <a:latin typeface="Bookman Old Style" pitchFamily="18" charset="0"/>
              </a:rPr>
              <a:t>. </a:t>
            </a:r>
          </a:p>
          <a:p>
            <a:pPr algn="just"/>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a Computer</a:t>
            </a:r>
            <a:endParaRPr lang="en-US" dirty="0"/>
          </a:p>
        </p:txBody>
      </p:sp>
      <p:sp>
        <p:nvSpPr>
          <p:cNvPr id="3" name="Content Placeholder 2"/>
          <p:cNvSpPr>
            <a:spLocks noGrp="1"/>
          </p:cNvSpPr>
          <p:nvPr>
            <p:ph idx="1"/>
          </p:nvPr>
        </p:nvSpPr>
        <p:spPr/>
        <p:txBody>
          <a:bodyPr/>
          <a:lstStyle/>
          <a:p>
            <a:pPr algn="just"/>
            <a:r>
              <a:rPr lang="en-US" b="1" dirty="0" smtClean="0"/>
              <a:t>Computer</a:t>
            </a:r>
            <a:r>
              <a:rPr lang="en-US" dirty="0" smtClean="0"/>
              <a:t> is an electronic device that </a:t>
            </a:r>
            <a:r>
              <a:rPr lang="en-US" b="1" dirty="0" smtClean="0">
                <a:solidFill>
                  <a:srgbClr val="C00000"/>
                </a:solidFill>
              </a:rPr>
              <a:t>receives input, stores or processes the input as per user instructions and provides output</a:t>
            </a:r>
            <a:r>
              <a:rPr lang="en-US" dirty="0" smtClean="0"/>
              <a:t> in desired format.</a:t>
            </a:r>
            <a:endParaRPr lang="en-US" dirty="0"/>
          </a:p>
        </p:txBody>
      </p:sp>
      <p:pic>
        <p:nvPicPr>
          <p:cNvPr id="2050" name="Picture 2" descr="Workflow"/>
          <p:cNvPicPr>
            <a:picLocks noChangeAspect="1" noChangeArrowheads="1"/>
          </p:cNvPicPr>
          <p:nvPr/>
        </p:nvPicPr>
        <p:blipFill>
          <a:blip r:embed="rId2"/>
          <a:srcRect/>
          <a:stretch>
            <a:fillRect/>
          </a:stretch>
        </p:blipFill>
        <p:spPr bwMode="auto">
          <a:xfrm>
            <a:off x="1600200" y="4514850"/>
            <a:ext cx="5715000" cy="142875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a Computer</a:t>
            </a:r>
            <a:endParaRPr lang="en-US" dirty="0"/>
          </a:p>
        </p:txBody>
      </p:sp>
      <p:sp>
        <p:nvSpPr>
          <p:cNvPr id="3" name="Content Placeholder 2"/>
          <p:cNvSpPr>
            <a:spLocks noGrp="1"/>
          </p:cNvSpPr>
          <p:nvPr>
            <p:ph idx="1"/>
          </p:nvPr>
        </p:nvSpPr>
        <p:spPr/>
        <p:txBody>
          <a:bodyPr/>
          <a:lstStyle/>
          <a:p>
            <a:pPr algn="just"/>
            <a:r>
              <a:rPr lang="en-US" dirty="0" smtClean="0"/>
              <a:t>Computer input is called </a:t>
            </a:r>
            <a:r>
              <a:rPr lang="en-US" b="1" dirty="0" smtClean="0"/>
              <a:t>data</a:t>
            </a:r>
            <a:r>
              <a:rPr lang="en-US" dirty="0" smtClean="0"/>
              <a:t> and the </a:t>
            </a:r>
            <a:r>
              <a:rPr lang="en-US" dirty="0" smtClean="0">
                <a:solidFill>
                  <a:srgbClr val="00B050"/>
                </a:solidFill>
              </a:rPr>
              <a:t>output obtained after processing it, based on user’s instructions is called </a:t>
            </a:r>
            <a:r>
              <a:rPr lang="en-US" b="1" dirty="0" smtClean="0">
                <a:solidFill>
                  <a:srgbClr val="00B050"/>
                </a:solidFill>
              </a:rPr>
              <a:t>information</a:t>
            </a:r>
            <a:r>
              <a:rPr lang="en-US" dirty="0" smtClean="0"/>
              <a:t>. </a:t>
            </a:r>
          </a:p>
          <a:p>
            <a:pPr algn="just"/>
            <a:r>
              <a:rPr lang="en-US" b="1" dirty="0" smtClean="0">
                <a:solidFill>
                  <a:srgbClr val="C00000"/>
                </a:solidFill>
              </a:rPr>
              <a:t>Raw facts and figures </a:t>
            </a:r>
            <a:r>
              <a:rPr lang="en-US" dirty="0" smtClean="0"/>
              <a:t>which can be processed using arithmetic and logical operations to obtain information are </a:t>
            </a:r>
            <a:r>
              <a:rPr lang="en-US" b="1" dirty="0" smtClean="0">
                <a:solidFill>
                  <a:srgbClr val="C00000"/>
                </a:solidFill>
              </a:rPr>
              <a:t>called data.</a:t>
            </a:r>
            <a:endParaRPr lang="en-US" b="1" dirty="0">
              <a:solidFill>
                <a:srgbClr val="C00000"/>
              </a:solidFill>
            </a:endParaRPr>
          </a:p>
        </p:txBody>
      </p:sp>
      <p:pic>
        <p:nvPicPr>
          <p:cNvPr id="16386" name="Picture 2" descr="https://techdifferences.com/wp-content/uploads/2017/07/datavsinfo1.jpg"/>
          <p:cNvPicPr>
            <a:picLocks noChangeAspect="1" noChangeArrowheads="1"/>
          </p:cNvPicPr>
          <p:nvPr/>
        </p:nvPicPr>
        <p:blipFill>
          <a:blip r:embed="rId2"/>
          <a:srcRect/>
          <a:stretch>
            <a:fillRect/>
          </a:stretch>
        </p:blipFill>
        <p:spPr bwMode="auto">
          <a:xfrm>
            <a:off x="1600200" y="4648200"/>
            <a:ext cx="5715000" cy="164782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vs. Information</a:t>
            </a:r>
            <a:endParaRPr lang="en-US" dirty="0"/>
          </a:p>
        </p:txBody>
      </p:sp>
      <p:sp>
        <p:nvSpPr>
          <p:cNvPr id="3" name="Content Placeholder 2"/>
          <p:cNvSpPr>
            <a:spLocks noGrp="1"/>
          </p:cNvSpPr>
          <p:nvPr>
            <p:ph idx="1"/>
          </p:nvPr>
        </p:nvSpPr>
        <p:spPr/>
        <p:txBody>
          <a:bodyPr>
            <a:normAutofit/>
          </a:bodyPr>
          <a:lstStyle/>
          <a:p>
            <a:pPr algn="just"/>
            <a:r>
              <a:rPr lang="en-US" dirty="0" smtClean="0"/>
              <a:t>Data is defined as the </a:t>
            </a:r>
            <a:r>
              <a:rPr lang="en-US" dirty="0" smtClean="0">
                <a:solidFill>
                  <a:srgbClr val="C00000"/>
                </a:solidFill>
              </a:rPr>
              <a:t>collection of facts and details like text, figures, observations, symbols or simply description of things, </a:t>
            </a:r>
            <a:r>
              <a:rPr lang="en-US" dirty="0" smtClean="0"/>
              <a:t>event or entity gathered with a view to drawing inferences. It is the raw fact, which should be processed to gain information. It is the unprocessed data, that contains numbers, statements and characters before it is refined by the researcher.</a:t>
            </a:r>
          </a:p>
          <a:p>
            <a:pPr algn="just"/>
            <a:r>
              <a:rPr lang="en-US" b="1" dirty="0" smtClean="0">
                <a:solidFill>
                  <a:srgbClr val="0070C0"/>
                </a:solidFill>
              </a:rPr>
              <a:t>The term data is derived from Latin term ‘datum’ which refers to ‘something given’.</a:t>
            </a:r>
            <a:r>
              <a:rPr lang="en-US" dirty="0" smtClean="0"/>
              <a: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vs. Information</a:t>
            </a:r>
            <a:endParaRPr lang="en-US" dirty="0"/>
          </a:p>
        </p:txBody>
      </p:sp>
      <p:sp>
        <p:nvSpPr>
          <p:cNvPr id="3" name="Content Placeholder 2"/>
          <p:cNvSpPr>
            <a:spLocks noGrp="1"/>
          </p:cNvSpPr>
          <p:nvPr>
            <p:ph idx="1"/>
          </p:nvPr>
        </p:nvSpPr>
        <p:spPr/>
        <p:txBody>
          <a:bodyPr>
            <a:normAutofit/>
          </a:bodyPr>
          <a:lstStyle/>
          <a:p>
            <a:pPr algn="just"/>
            <a:r>
              <a:rPr lang="en-US" dirty="0" smtClean="0"/>
              <a:t>Information is described as </a:t>
            </a:r>
            <a:r>
              <a:rPr lang="en-US" b="1" dirty="0" smtClean="0">
                <a:solidFill>
                  <a:srgbClr val="C00000"/>
                </a:solidFill>
              </a:rPr>
              <a:t>that form of data which is processed, </a:t>
            </a:r>
            <a:r>
              <a:rPr lang="en-US" b="1" dirty="0" err="1" smtClean="0">
                <a:solidFill>
                  <a:srgbClr val="C00000"/>
                </a:solidFill>
              </a:rPr>
              <a:t>organised</a:t>
            </a:r>
            <a:r>
              <a:rPr lang="en-US" b="1" dirty="0" smtClean="0">
                <a:solidFill>
                  <a:srgbClr val="C00000"/>
                </a:solidFill>
              </a:rPr>
              <a:t>, specific and structured</a:t>
            </a:r>
            <a:r>
              <a:rPr lang="en-US" dirty="0" smtClean="0"/>
              <a:t>, which is presented in the given setting. It assigns meaning and improves the reliability of the data, thus ensuring understandability and reduces uncertainty. When the data is transformed into information, it is free from unnecessary details or immaterial things, which has some value to the researcher.</a:t>
            </a:r>
          </a:p>
          <a:p>
            <a:pPr algn="just"/>
            <a:r>
              <a:rPr lang="en-US" b="1" dirty="0" smtClean="0">
                <a:solidFill>
                  <a:srgbClr val="00B050"/>
                </a:solidFill>
              </a:rPr>
              <a:t>The term information discovered from the Latin word ‘</a:t>
            </a:r>
            <a:r>
              <a:rPr lang="en-US" b="1" dirty="0" err="1" smtClean="0">
                <a:solidFill>
                  <a:srgbClr val="00B050"/>
                </a:solidFill>
              </a:rPr>
              <a:t>informare</a:t>
            </a:r>
            <a:r>
              <a:rPr lang="en-US" b="1" dirty="0" smtClean="0">
                <a:solidFill>
                  <a:srgbClr val="00B050"/>
                </a:solidFill>
              </a:rPr>
              <a:t>’, which refers to ‘give form to’.</a:t>
            </a:r>
            <a:endParaRPr lang="en-US" b="1" dirty="0">
              <a:solidFill>
                <a:srgbClr val="00B05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vs. Information</a:t>
            </a:r>
            <a:endParaRPr lang="en-US" dirty="0"/>
          </a:p>
        </p:txBody>
      </p:sp>
      <p:sp>
        <p:nvSpPr>
          <p:cNvPr id="3" name="Content Placeholder 2"/>
          <p:cNvSpPr>
            <a:spLocks noGrp="1"/>
          </p:cNvSpPr>
          <p:nvPr>
            <p:ph idx="1"/>
          </p:nvPr>
        </p:nvSpPr>
        <p:spPr/>
        <p:txBody>
          <a:bodyPr/>
          <a:lstStyle/>
          <a:p>
            <a:endParaRPr lang="en-US"/>
          </a:p>
        </p:txBody>
      </p:sp>
      <p:pic>
        <p:nvPicPr>
          <p:cNvPr id="19457" name="Picture 1" descr="C:\Users\ADEVEN\Desktop\data vs information.PNG"/>
          <p:cNvPicPr>
            <a:picLocks noChangeAspect="1" noChangeArrowheads="1"/>
          </p:cNvPicPr>
          <p:nvPr/>
        </p:nvPicPr>
        <p:blipFill>
          <a:blip r:embed="rId2"/>
          <a:srcRect/>
          <a:stretch>
            <a:fillRect/>
          </a:stretch>
        </p:blipFill>
        <p:spPr bwMode="auto">
          <a:xfrm>
            <a:off x="1295400" y="1371600"/>
            <a:ext cx="6553200" cy="539273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a:t>
            </a:r>
            <a:r>
              <a:rPr lang="en-US" sz="4800" b="1" dirty="0" smtClean="0">
                <a:solidFill>
                  <a:srgbClr val="FF0000"/>
                </a:solidFill>
              </a:rPr>
              <a:t>Net Neutrality</a:t>
            </a:r>
            <a:r>
              <a:rPr lang="en-US" dirty="0" smtClean="0"/>
              <a:t>…?</a:t>
            </a:r>
            <a:endParaRPr lang="en-IN" dirty="0"/>
          </a:p>
        </p:txBody>
      </p:sp>
      <p:pic>
        <p:nvPicPr>
          <p:cNvPr id="3074" name="Picture 2" descr="C:\Users\Avhinav\Desktop\main-qimg-232ec97fa1a2a7721cc4fe61a1547e62-c.jpg"/>
          <p:cNvPicPr>
            <a:picLocks noGrp="1" noChangeAspect="1" noChangeArrowheads="1"/>
          </p:cNvPicPr>
          <p:nvPr>
            <p:ph idx="1"/>
          </p:nvPr>
        </p:nvPicPr>
        <p:blipFill>
          <a:blip r:embed="rId2" cstate="print"/>
          <a:stretch>
            <a:fillRect/>
          </a:stretch>
        </p:blipFill>
        <p:spPr bwMode="auto">
          <a:xfrm>
            <a:off x="2672556" y="1654969"/>
            <a:ext cx="2276475" cy="1524000"/>
          </a:xfrm>
          <a:prstGeom prst="rect">
            <a:avLst/>
          </a:prstGeom>
          <a:noFill/>
        </p:spPr>
      </p:pic>
      <p:pic>
        <p:nvPicPr>
          <p:cNvPr id="3075" name="Picture 3" descr="C:\Users\Avhinav\Desktop\net news.JPG"/>
          <p:cNvPicPr>
            <a:picLocks noChangeAspect="1" noChangeArrowheads="1"/>
          </p:cNvPicPr>
          <p:nvPr/>
        </p:nvPicPr>
        <p:blipFill>
          <a:blip r:embed="rId3" cstate="print"/>
          <a:srcRect/>
          <a:stretch>
            <a:fillRect/>
          </a:stretch>
        </p:blipFill>
        <p:spPr bwMode="auto">
          <a:xfrm>
            <a:off x="0" y="1295400"/>
            <a:ext cx="9144000" cy="1867606"/>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7" name="Picture 3" descr="C:\Users\Avhinav\Desktop\world-without-net-neutrality-comics-karina-farek-1-5a2556d941fe0__700.jpg"/>
          <p:cNvPicPr>
            <a:picLocks noChangeAspect="1" noChangeArrowheads="1"/>
          </p:cNvPicPr>
          <p:nvPr/>
        </p:nvPicPr>
        <p:blipFill>
          <a:blip r:embed="rId2" cstate="print"/>
          <a:srcRect/>
          <a:stretch>
            <a:fillRect/>
          </a:stretch>
        </p:blipFill>
        <p:spPr bwMode="auto">
          <a:xfrm>
            <a:off x="1600200" y="0"/>
            <a:ext cx="5562600" cy="3814355"/>
          </a:xfrm>
          <a:prstGeom prst="rect">
            <a:avLst/>
          </a:prstGeom>
          <a:noFill/>
        </p:spPr>
      </p:pic>
      <p:sp>
        <p:nvSpPr>
          <p:cNvPr id="6" name="TextBox 5"/>
          <p:cNvSpPr txBox="1"/>
          <p:nvPr/>
        </p:nvSpPr>
        <p:spPr>
          <a:xfrm>
            <a:off x="228600" y="3810000"/>
            <a:ext cx="8686800" cy="2677656"/>
          </a:xfrm>
          <a:prstGeom prst="rect">
            <a:avLst/>
          </a:prstGeom>
          <a:noFill/>
        </p:spPr>
        <p:txBody>
          <a:bodyPr wrap="square" rtlCol="0">
            <a:spAutoFit/>
          </a:bodyPr>
          <a:lstStyle/>
          <a:p>
            <a:pPr algn="ctr"/>
            <a:r>
              <a:rPr lang="en-IN" sz="2400" dirty="0" smtClean="0"/>
              <a:t>Net neutrality is the principle that individuals should be free to access all content and applications equally, regardless of the source, </a:t>
            </a:r>
            <a:r>
              <a:rPr lang="en-IN" sz="2400" b="1" dirty="0" smtClean="0">
                <a:solidFill>
                  <a:srgbClr val="00B050"/>
                </a:solidFill>
              </a:rPr>
              <a:t>without Internet Service Providers discriminating against specific online services or websites. </a:t>
            </a:r>
          </a:p>
          <a:p>
            <a:pPr algn="ctr"/>
            <a:r>
              <a:rPr lang="en-IN" sz="2400" dirty="0" smtClean="0"/>
              <a:t>In other words, </a:t>
            </a:r>
          </a:p>
          <a:p>
            <a:pPr algn="ctr"/>
            <a:r>
              <a:rPr lang="en-IN" sz="2400" b="1" dirty="0" smtClean="0">
                <a:solidFill>
                  <a:srgbClr val="C00000"/>
                </a:solidFill>
                <a:effectLst>
                  <a:glow rad="101600">
                    <a:schemeClr val="accent3">
                      <a:satMod val="175000"/>
                      <a:alpha val="40000"/>
                    </a:schemeClr>
                  </a:glow>
                </a:effectLst>
              </a:rPr>
              <a:t>it is the principle that the company that connects you to the internet does not get to control what you do on the internet.</a:t>
            </a:r>
            <a:endParaRPr lang="en-IN" sz="2400" b="1" dirty="0">
              <a:solidFill>
                <a:srgbClr val="C00000"/>
              </a:solidFill>
              <a:effectLst>
                <a:glow rad="101600">
                  <a:schemeClr val="accent3">
                    <a:satMod val="175000"/>
                    <a:alpha val="40000"/>
                  </a:schemeClr>
                </a:glow>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b="1" dirty="0" smtClean="0">
                <a:solidFill>
                  <a:srgbClr val="C00000"/>
                </a:solidFill>
              </a:rPr>
              <a:t>Dearth: lack of something</a:t>
            </a:r>
          </a:p>
          <a:p>
            <a:r>
              <a:rPr lang="en-US" sz="3600" dirty="0" smtClean="0"/>
              <a:t>E.g. There is  a dearth of evidence.</a:t>
            </a:r>
            <a:endParaRPr lang="en-US" sz="3600"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Parts of a Computer</a:t>
            </a:r>
            <a:endParaRPr lang="en-US" dirty="0"/>
          </a:p>
        </p:txBody>
      </p:sp>
      <p:sp>
        <p:nvSpPr>
          <p:cNvPr id="3" name="Content Placeholder 2"/>
          <p:cNvSpPr>
            <a:spLocks noGrp="1"/>
          </p:cNvSpPr>
          <p:nvPr>
            <p:ph idx="1"/>
          </p:nvPr>
        </p:nvSpPr>
        <p:spPr/>
        <p:txBody>
          <a:bodyPr/>
          <a:lstStyle/>
          <a:p>
            <a:endParaRPr lang="en-US"/>
          </a:p>
        </p:txBody>
      </p:sp>
      <p:pic>
        <p:nvPicPr>
          <p:cNvPr id="15362" name="Picture 2" descr="Block Diagram"/>
          <p:cNvPicPr>
            <a:picLocks noChangeAspect="1" noChangeArrowheads="1"/>
          </p:cNvPicPr>
          <p:nvPr/>
        </p:nvPicPr>
        <p:blipFill>
          <a:blip r:embed="rId2"/>
          <a:srcRect/>
          <a:stretch>
            <a:fillRect/>
          </a:stretch>
        </p:blipFill>
        <p:spPr bwMode="auto">
          <a:xfrm>
            <a:off x="457200" y="2362200"/>
            <a:ext cx="8034477" cy="32004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Parts of a Computer</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The basic parts of a computer are as follows −</a:t>
            </a:r>
          </a:p>
          <a:p>
            <a:pPr algn="just"/>
            <a:r>
              <a:rPr lang="en-US" b="1" dirty="0" smtClean="0"/>
              <a:t>Input Unit</a:t>
            </a:r>
            <a:r>
              <a:rPr lang="en-US" dirty="0" smtClean="0"/>
              <a:t> − Devices like keyboard and mouse that are used to input data and instructions to the computer are called input unit.</a:t>
            </a:r>
          </a:p>
          <a:p>
            <a:pPr algn="just"/>
            <a:r>
              <a:rPr lang="en-US" b="1" dirty="0" smtClean="0"/>
              <a:t>Output Unit</a:t>
            </a:r>
            <a:r>
              <a:rPr lang="en-US" dirty="0" smtClean="0"/>
              <a:t> − Devices like printer and visual display unit that are used to provide information to the user in desired format are called output unit.</a:t>
            </a:r>
          </a:p>
          <a:p>
            <a:pPr algn="just"/>
            <a:r>
              <a:rPr lang="en-US" b="1" dirty="0" smtClean="0"/>
              <a:t>Control Unit</a:t>
            </a:r>
            <a:r>
              <a:rPr lang="en-US" dirty="0" smtClean="0"/>
              <a:t> − As the name suggests, this unit </a:t>
            </a:r>
            <a:r>
              <a:rPr lang="en-US" b="1" dirty="0" smtClean="0">
                <a:solidFill>
                  <a:srgbClr val="00B050"/>
                </a:solidFill>
              </a:rPr>
              <a:t>controls all the functions of the computer</a:t>
            </a:r>
            <a:r>
              <a:rPr lang="en-US" dirty="0" smtClean="0"/>
              <a:t>. All devices or parts of computer interact through the control unit.</a:t>
            </a:r>
          </a:p>
          <a:p>
            <a:pPr algn="just">
              <a:buNone/>
            </a:pPr>
            <a:endParaRPr lang="en-US" dirty="0" smtClean="0"/>
          </a:p>
          <a:p>
            <a:pPr algn="just"/>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Parts of a Computer</a:t>
            </a:r>
            <a:endParaRPr lang="en-US" dirty="0"/>
          </a:p>
        </p:txBody>
      </p:sp>
      <p:sp>
        <p:nvSpPr>
          <p:cNvPr id="3" name="Content Placeholder 2"/>
          <p:cNvSpPr>
            <a:spLocks noGrp="1"/>
          </p:cNvSpPr>
          <p:nvPr>
            <p:ph idx="1"/>
          </p:nvPr>
        </p:nvSpPr>
        <p:spPr/>
        <p:txBody>
          <a:bodyPr>
            <a:normAutofit lnSpcReduction="10000"/>
          </a:bodyPr>
          <a:lstStyle/>
          <a:p>
            <a:pPr algn="just"/>
            <a:r>
              <a:rPr lang="en-US" b="1" dirty="0" smtClean="0"/>
              <a:t>Arithmetic Logic Unit</a:t>
            </a:r>
            <a:r>
              <a:rPr lang="en-US" dirty="0" smtClean="0"/>
              <a:t> − This is the brain of the computer where all arithmetic operations and logical operations take place.</a:t>
            </a:r>
          </a:p>
          <a:p>
            <a:pPr algn="just"/>
            <a:r>
              <a:rPr lang="en-US" b="1" dirty="0" smtClean="0"/>
              <a:t>Memory</a:t>
            </a:r>
            <a:r>
              <a:rPr lang="en-US" dirty="0" smtClean="0"/>
              <a:t> − All input data, instructions and data interim to the processes are stored in the memory. Memory is of two types – </a:t>
            </a:r>
            <a:r>
              <a:rPr lang="en-US" b="1" dirty="0" smtClean="0">
                <a:solidFill>
                  <a:srgbClr val="C00000"/>
                </a:solidFill>
              </a:rPr>
              <a:t>primary memory</a:t>
            </a:r>
            <a:r>
              <a:rPr lang="en-US" dirty="0" smtClean="0">
                <a:solidFill>
                  <a:srgbClr val="C00000"/>
                </a:solidFill>
              </a:rPr>
              <a:t> and </a:t>
            </a:r>
            <a:r>
              <a:rPr lang="en-US" b="1" dirty="0" smtClean="0">
                <a:solidFill>
                  <a:srgbClr val="C00000"/>
                </a:solidFill>
              </a:rPr>
              <a:t>secondary memory</a:t>
            </a:r>
            <a:r>
              <a:rPr lang="en-US" dirty="0" smtClean="0">
                <a:solidFill>
                  <a:srgbClr val="C00000"/>
                </a:solidFill>
              </a:rPr>
              <a:t>. </a:t>
            </a:r>
            <a:r>
              <a:rPr lang="en-US" dirty="0" smtClean="0"/>
              <a:t>Primary memory resides within the CPU whereas secondary memory is external to it.</a:t>
            </a:r>
          </a:p>
          <a:p>
            <a:pPr algn="just"/>
            <a:r>
              <a:rPr lang="en-US" b="1" dirty="0" smtClean="0">
                <a:solidFill>
                  <a:srgbClr val="0070C0"/>
                </a:solidFill>
              </a:rPr>
              <a:t>Control unit, arithmetic logic unit and memory are together called the central processing unit or CPU.</a:t>
            </a:r>
            <a:endParaRPr lang="en-US" b="1" dirty="0">
              <a:solidFill>
                <a:srgbClr val="0070C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Computers</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lgn="just">
              <a:buFont typeface="+mj-lt"/>
              <a:buAutoNum type="arabicPeriod"/>
            </a:pPr>
            <a:r>
              <a:rPr lang="en-US" b="1" dirty="0" smtClean="0">
                <a:solidFill>
                  <a:srgbClr val="00B050"/>
                </a:solidFill>
              </a:rPr>
              <a:t>High Speed</a:t>
            </a:r>
          </a:p>
          <a:p>
            <a:pPr lvl="2" algn="just"/>
            <a:r>
              <a:rPr lang="en-US" dirty="0" smtClean="0"/>
              <a:t>It is capable of </a:t>
            </a:r>
            <a:r>
              <a:rPr lang="en-US" b="1" dirty="0" smtClean="0">
                <a:solidFill>
                  <a:srgbClr val="C00000"/>
                </a:solidFill>
              </a:rPr>
              <a:t>performing calculation of very large amount of data.</a:t>
            </a:r>
          </a:p>
          <a:p>
            <a:pPr lvl="2" algn="just"/>
            <a:r>
              <a:rPr lang="en-US" dirty="0" smtClean="0"/>
              <a:t>The computer has units of speed in microsecond, nanosecond, and even the </a:t>
            </a:r>
            <a:r>
              <a:rPr lang="en-US" dirty="0" err="1" smtClean="0"/>
              <a:t>picosecond</a:t>
            </a:r>
            <a:r>
              <a:rPr lang="en-US" dirty="0" smtClean="0"/>
              <a:t>.</a:t>
            </a:r>
          </a:p>
          <a:p>
            <a:pPr lvl="2" algn="just"/>
            <a:r>
              <a:rPr lang="en-US" dirty="0" smtClean="0"/>
              <a:t>It can perform millions of calculations in a few seconds as compared to man who will spend many months to perform the same task.</a:t>
            </a:r>
          </a:p>
          <a:p>
            <a:pPr marL="514350" indent="-514350" algn="just">
              <a:buFont typeface="+mj-lt"/>
              <a:buAutoNum type="arabicPeriod"/>
            </a:pPr>
            <a:r>
              <a:rPr lang="en-US" b="1" dirty="0" smtClean="0">
                <a:solidFill>
                  <a:srgbClr val="C00000"/>
                </a:solidFill>
              </a:rPr>
              <a:t>Accuracy</a:t>
            </a:r>
          </a:p>
          <a:p>
            <a:pPr lvl="2" algn="just"/>
            <a:r>
              <a:rPr lang="en-US" dirty="0" smtClean="0"/>
              <a:t>In addition to being very fast, computers are very accurate.</a:t>
            </a:r>
          </a:p>
          <a:p>
            <a:pPr lvl="2" algn="just"/>
            <a:r>
              <a:rPr lang="en-US" dirty="0" smtClean="0"/>
              <a:t>Computers perform all jobs with 100% accuracy provided that the input is correct.</a:t>
            </a:r>
          </a:p>
          <a:p>
            <a:pPr algn="just"/>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Computers</a:t>
            </a:r>
            <a:endParaRPr lang="en-US" dirty="0"/>
          </a:p>
        </p:txBody>
      </p:sp>
      <p:sp>
        <p:nvSpPr>
          <p:cNvPr id="3" name="Content Placeholder 2"/>
          <p:cNvSpPr>
            <a:spLocks noGrp="1"/>
          </p:cNvSpPr>
          <p:nvPr>
            <p:ph idx="1"/>
          </p:nvPr>
        </p:nvSpPr>
        <p:spPr/>
        <p:txBody>
          <a:bodyPr>
            <a:normAutofit fontScale="85000" lnSpcReduction="10000"/>
          </a:bodyPr>
          <a:lstStyle/>
          <a:p>
            <a:pPr marL="514350" indent="-514350" algn="just">
              <a:buFont typeface="+mj-lt"/>
              <a:buAutoNum type="arabicPeriod" startAt="3"/>
            </a:pPr>
            <a:r>
              <a:rPr lang="en-US" b="1" dirty="0" smtClean="0">
                <a:solidFill>
                  <a:srgbClr val="C00000"/>
                </a:solidFill>
              </a:rPr>
              <a:t>Storage Capability</a:t>
            </a:r>
          </a:p>
          <a:p>
            <a:pPr lvl="2" algn="just"/>
            <a:r>
              <a:rPr lang="en-US" dirty="0" smtClean="0"/>
              <a:t>Memory is a very important characteristic of computers.</a:t>
            </a:r>
          </a:p>
          <a:p>
            <a:pPr lvl="2" algn="just"/>
            <a:r>
              <a:rPr lang="en-US" dirty="0" smtClean="0"/>
              <a:t>A computer has much more storage capacity than human beings.</a:t>
            </a:r>
          </a:p>
          <a:p>
            <a:pPr lvl="2" algn="just"/>
            <a:r>
              <a:rPr lang="en-US" dirty="0" smtClean="0"/>
              <a:t>It can store large amount of data.</a:t>
            </a:r>
          </a:p>
          <a:p>
            <a:pPr lvl="2" algn="just"/>
            <a:r>
              <a:rPr lang="en-US" dirty="0" smtClean="0"/>
              <a:t>It can store any type of data such as images, videos, text, audio, etc.</a:t>
            </a:r>
          </a:p>
          <a:p>
            <a:pPr marL="514350" indent="-514350" algn="just">
              <a:buFont typeface="+mj-lt"/>
              <a:buAutoNum type="arabicPeriod" startAt="4"/>
            </a:pPr>
            <a:r>
              <a:rPr lang="en-US" b="1" dirty="0" smtClean="0">
                <a:solidFill>
                  <a:srgbClr val="00B050"/>
                </a:solidFill>
              </a:rPr>
              <a:t>Diligence</a:t>
            </a:r>
          </a:p>
          <a:p>
            <a:pPr lvl="2" algn="just"/>
            <a:r>
              <a:rPr lang="en-US" dirty="0" smtClean="0"/>
              <a:t>Unlike human beings, a computer is free from monotony, tiredness, and lack of concentration.</a:t>
            </a:r>
          </a:p>
          <a:p>
            <a:pPr lvl="2" algn="just"/>
            <a:r>
              <a:rPr lang="en-US" dirty="0" smtClean="0"/>
              <a:t>It can work continuously without any error and boredom.</a:t>
            </a:r>
          </a:p>
          <a:p>
            <a:pPr lvl="2" algn="just"/>
            <a:r>
              <a:rPr lang="en-US" dirty="0" smtClean="0"/>
              <a:t>It can perform repeated tasks with the same speed and accuracy.</a:t>
            </a:r>
          </a:p>
          <a:p>
            <a:pPr marL="514350" indent="-514350" algn="just">
              <a:buFont typeface="+mj-lt"/>
              <a:buAutoNum type="arabicPeriod"/>
            </a:pPr>
            <a:endParaRPr lang="en-US" dirty="0" smtClean="0"/>
          </a:p>
          <a:p>
            <a:pPr algn="just"/>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Computers</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lgn="just">
              <a:buFont typeface="+mj-lt"/>
              <a:buAutoNum type="arabicPeriod" startAt="5"/>
            </a:pPr>
            <a:r>
              <a:rPr lang="en-US" b="1" dirty="0" smtClean="0">
                <a:solidFill>
                  <a:srgbClr val="C00000"/>
                </a:solidFill>
              </a:rPr>
              <a:t>Versatility</a:t>
            </a:r>
          </a:p>
          <a:p>
            <a:pPr lvl="2" algn="just"/>
            <a:r>
              <a:rPr lang="en-US" dirty="0" smtClean="0"/>
              <a:t>A computer is very flexible in performing the jobs to be done.</a:t>
            </a:r>
          </a:p>
          <a:p>
            <a:pPr lvl="2" algn="just"/>
            <a:r>
              <a:rPr lang="en-US" dirty="0" smtClean="0"/>
              <a:t>This machine can be used to solve the problems related to various fields.</a:t>
            </a:r>
          </a:p>
          <a:p>
            <a:pPr lvl="2" algn="just"/>
            <a:r>
              <a:rPr lang="en-US" dirty="0" smtClean="0"/>
              <a:t>At one instance, it may be solving a complex scientific problem and the very next moment it may be playing a card game.</a:t>
            </a:r>
          </a:p>
          <a:p>
            <a:pPr marL="514350" indent="-514350" algn="just">
              <a:buFont typeface="+mj-lt"/>
              <a:buAutoNum type="arabicPeriod" startAt="6"/>
            </a:pPr>
            <a:r>
              <a:rPr lang="en-US" b="1" dirty="0" smtClean="0">
                <a:solidFill>
                  <a:srgbClr val="00B050"/>
                </a:solidFill>
              </a:rPr>
              <a:t>Reliability</a:t>
            </a:r>
          </a:p>
          <a:p>
            <a:pPr lvl="2" algn="just"/>
            <a:r>
              <a:rPr lang="en-US" dirty="0" smtClean="0"/>
              <a:t>A computer is a reliable machine.</a:t>
            </a:r>
          </a:p>
          <a:p>
            <a:pPr lvl="2" algn="just"/>
            <a:r>
              <a:rPr lang="en-US" dirty="0" smtClean="0"/>
              <a:t>Modern electronic components have long lives.</a:t>
            </a:r>
          </a:p>
          <a:p>
            <a:pPr lvl="2" algn="just"/>
            <a:r>
              <a:rPr lang="en-US" dirty="0" smtClean="0"/>
              <a:t>Computers are designed to make maintenance easy</a:t>
            </a:r>
          </a:p>
          <a:p>
            <a:pPr algn="just"/>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Computers</a:t>
            </a:r>
            <a:endParaRPr lang="en-US" dirty="0"/>
          </a:p>
        </p:txBody>
      </p:sp>
      <p:sp>
        <p:nvSpPr>
          <p:cNvPr id="3" name="Content Placeholder 2"/>
          <p:cNvSpPr>
            <a:spLocks noGrp="1"/>
          </p:cNvSpPr>
          <p:nvPr>
            <p:ph idx="1"/>
          </p:nvPr>
        </p:nvSpPr>
        <p:spPr/>
        <p:txBody>
          <a:bodyPr>
            <a:normAutofit fontScale="92500"/>
          </a:bodyPr>
          <a:lstStyle/>
          <a:p>
            <a:pPr marL="514350" indent="-514350" algn="just">
              <a:buFont typeface="+mj-lt"/>
              <a:buAutoNum type="arabicPeriod" startAt="7"/>
            </a:pPr>
            <a:r>
              <a:rPr lang="en-US" dirty="0" smtClean="0"/>
              <a:t>Automation</a:t>
            </a:r>
          </a:p>
          <a:p>
            <a:pPr lvl="2" algn="just"/>
            <a:r>
              <a:rPr lang="en-US" dirty="0" smtClean="0"/>
              <a:t>Automation is the ability to perform a given task automatically. Once the computer receives a program i.e., the program is stored in the computer memory, then the program and instruction can control the program execution without human interaction.</a:t>
            </a:r>
          </a:p>
          <a:p>
            <a:pPr marL="514350" indent="-514350" algn="just">
              <a:buFont typeface="+mj-lt"/>
              <a:buAutoNum type="arabicPeriod" startAt="8"/>
            </a:pPr>
            <a:r>
              <a:rPr lang="en-US" dirty="0" smtClean="0"/>
              <a:t>Reduction in Paper Work and Cost</a:t>
            </a:r>
          </a:p>
          <a:p>
            <a:pPr lvl="2" algn="just"/>
            <a:r>
              <a:rPr lang="en-US" dirty="0" smtClean="0"/>
              <a:t>The use of computers for data processing in an organization leads to reduction in paper work and results in speeding up the process.</a:t>
            </a:r>
          </a:p>
          <a:p>
            <a:pPr lvl="2" algn="just"/>
            <a:r>
              <a:rPr lang="en-US" dirty="0" smtClean="0"/>
              <a:t>As data in electronic files can be retrieved as and when required, the problem of maintenance of large number of paper files gets reduced.</a:t>
            </a:r>
          </a:p>
          <a:p>
            <a:pPr algn="just"/>
            <a:endParaRPr lang="en-US" dirty="0"/>
          </a:p>
        </p:txBody>
      </p:sp>
      <p:pic>
        <p:nvPicPr>
          <p:cNvPr id="6" name="Picture 2"/>
          <p:cNvPicPr>
            <a:picLocks noChangeAspect="1" noChangeArrowheads="1"/>
          </p:cNvPicPr>
          <p:nvPr/>
        </p:nvPicPr>
        <p:blipFill>
          <a:blip r:embed="rId2"/>
          <a:srcRect/>
          <a:stretch>
            <a:fillRect/>
          </a:stretch>
        </p:blipFill>
        <p:spPr bwMode="auto">
          <a:xfrm>
            <a:off x="-114579" y="304800"/>
            <a:ext cx="9280863" cy="6172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 name="Picture 2" descr="C:\Users\ADEVEN\Desktop\reasoning1 answer.PNG"/>
          <p:cNvPicPr>
            <a:picLocks noChangeAspect="1" noChangeArrowheads="1"/>
          </p:cNvPicPr>
          <p:nvPr/>
        </p:nvPicPr>
        <p:blipFill>
          <a:blip r:embed="rId2"/>
          <a:srcRect/>
          <a:stretch>
            <a:fillRect/>
          </a:stretch>
        </p:blipFill>
        <p:spPr bwMode="auto">
          <a:xfrm>
            <a:off x="228600" y="1219200"/>
            <a:ext cx="8534400" cy="44196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Disadvantages of Computers</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b="1" dirty="0" smtClean="0">
                <a:solidFill>
                  <a:srgbClr val="C00000"/>
                </a:solidFill>
              </a:rPr>
              <a:t>No I.Q.</a:t>
            </a:r>
          </a:p>
          <a:p>
            <a:pPr lvl="1"/>
            <a:r>
              <a:rPr lang="en-US" dirty="0" smtClean="0"/>
              <a:t>A computer is a machine that has no intelligence to perform any task.</a:t>
            </a:r>
          </a:p>
          <a:p>
            <a:pPr lvl="1"/>
            <a:r>
              <a:rPr lang="en-US" dirty="0" smtClean="0"/>
              <a:t>Each instruction has to be given to the computer.</a:t>
            </a:r>
          </a:p>
          <a:p>
            <a:pPr lvl="1"/>
            <a:r>
              <a:rPr lang="en-US" dirty="0" smtClean="0"/>
              <a:t>A computer cannot take any decision on its own.</a:t>
            </a:r>
          </a:p>
          <a:p>
            <a:pPr marL="514350" indent="-514350">
              <a:buFont typeface="+mj-lt"/>
              <a:buAutoNum type="arabicPeriod"/>
            </a:pPr>
            <a:r>
              <a:rPr lang="en-US" b="1" dirty="0" smtClean="0">
                <a:solidFill>
                  <a:srgbClr val="00B050"/>
                </a:solidFill>
              </a:rPr>
              <a:t>Dependency</a:t>
            </a:r>
          </a:p>
          <a:p>
            <a:pPr lvl="1"/>
            <a:r>
              <a:rPr lang="en-US" dirty="0" smtClean="0"/>
              <a:t>It functions as per the user’s instruction, thus it is fully dependent on humans.</a:t>
            </a:r>
          </a:p>
          <a:p>
            <a:pPr marL="514350" indent="-514350">
              <a:buFont typeface="+mj-lt"/>
              <a:buAutoNum type="arabicPeriod"/>
            </a:pPr>
            <a:r>
              <a:rPr lang="en-US" b="1" dirty="0" smtClean="0">
                <a:solidFill>
                  <a:srgbClr val="C00000"/>
                </a:solidFill>
              </a:rPr>
              <a:t>Environment</a:t>
            </a:r>
          </a:p>
          <a:p>
            <a:pPr lvl="1"/>
            <a:r>
              <a:rPr lang="en-US" dirty="0" smtClean="0"/>
              <a:t>The operating environment of the computer should be dust free and suitable.</a:t>
            </a:r>
          </a:p>
          <a:p>
            <a:pPr marL="514350" indent="-514350">
              <a:buFont typeface="+mj-lt"/>
              <a:buAutoNum type="arabicPeriod"/>
            </a:pPr>
            <a:r>
              <a:rPr lang="en-US" b="1" dirty="0" smtClean="0">
                <a:solidFill>
                  <a:srgbClr val="00B050"/>
                </a:solidFill>
              </a:rPr>
              <a:t>No Feeling</a:t>
            </a:r>
          </a:p>
          <a:p>
            <a:pPr lvl="1"/>
            <a:r>
              <a:rPr lang="en-US" dirty="0" smtClean="0"/>
              <a:t>Computers have no feelings or emotions.</a:t>
            </a:r>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Classification/ Types of Computers</a:t>
            </a:r>
            <a:endParaRPr lang="en-US" dirty="0"/>
          </a:p>
        </p:txBody>
      </p:sp>
      <p:sp>
        <p:nvSpPr>
          <p:cNvPr id="3" name="Content Placeholder 2"/>
          <p:cNvSpPr>
            <a:spLocks noGrp="1"/>
          </p:cNvSpPr>
          <p:nvPr>
            <p:ph idx="1"/>
          </p:nvPr>
        </p:nvSpPr>
        <p:spPr/>
        <p:txBody>
          <a:bodyPr/>
          <a:lstStyle/>
          <a:p>
            <a:pPr>
              <a:buNone/>
            </a:pPr>
            <a:endParaRPr lang="en-US" dirty="0"/>
          </a:p>
        </p:txBody>
      </p:sp>
      <p:pic>
        <p:nvPicPr>
          <p:cNvPr id="1026" name="Picture 2" descr="Image result for classificaton of computers"/>
          <p:cNvPicPr>
            <a:picLocks noChangeAspect="1" noChangeArrowheads="1"/>
          </p:cNvPicPr>
          <p:nvPr/>
        </p:nvPicPr>
        <p:blipFill>
          <a:blip r:embed="rId2"/>
          <a:srcRect/>
          <a:stretch>
            <a:fillRect/>
          </a:stretch>
        </p:blipFill>
        <p:spPr bwMode="auto">
          <a:xfrm>
            <a:off x="990600" y="1600200"/>
            <a:ext cx="7086600" cy="4322619"/>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Classification by type/ technology used </a:t>
            </a:r>
            <a:endParaRPr lang="en-US" dirty="0"/>
          </a:p>
        </p:txBody>
      </p:sp>
      <p:sp>
        <p:nvSpPr>
          <p:cNvPr id="3" name="Content Placeholder 2"/>
          <p:cNvSpPr>
            <a:spLocks noGrp="1"/>
          </p:cNvSpPr>
          <p:nvPr>
            <p:ph idx="1"/>
          </p:nvPr>
        </p:nvSpPr>
        <p:spPr/>
        <p:txBody>
          <a:bodyPr>
            <a:normAutofit/>
          </a:bodyPr>
          <a:lstStyle/>
          <a:p>
            <a:pPr algn="just">
              <a:buNone/>
            </a:pPr>
            <a:r>
              <a:rPr lang="en-US" b="1" u="sng" dirty="0" smtClean="0"/>
              <a:t>Classification By Technology Used</a:t>
            </a:r>
            <a:endParaRPr lang="en-US" dirty="0" smtClean="0"/>
          </a:p>
          <a:p>
            <a:pPr algn="just"/>
            <a:r>
              <a:rPr lang="en-US" dirty="0" smtClean="0"/>
              <a:t>According to the technology used, computers are of following three types:</a:t>
            </a:r>
          </a:p>
          <a:p>
            <a:pPr algn="just">
              <a:buNone/>
            </a:pPr>
            <a:r>
              <a:rPr lang="en-US" b="1" dirty="0" smtClean="0"/>
              <a:t>	1.      </a:t>
            </a:r>
            <a:r>
              <a:rPr lang="en-US" dirty="0" smtClean="0">
                <a:solidFill>
                  <a:srgbClr val="C00000"/>
                </a:solidFill>
              </a:rPr>
              <a:t>Digital computers</a:t>
            </a:r>
          </a:p>
          <a:p>
            <a:pPr algn="just">
              <a:buNone/>
            </a:pPr>
            <a:r>
              <a:rPr lang="en-US" b="1" dirty="0" smtClean="0"/>
              <a:t>	2.      </a:t>
            </a:r>
            <a:r>
              <a:rPr lang="en-US" dirty="0" smtClean="0"/>
              <a:t>Analog computers</a:t>
            </a:r>
          </a:p>
          <a:p>
            <a:pPr algn="just">
              <a:buNone/>
            </a:pPr>
            <a:r>
              <a:rPr lang="en-US" b="1" dirty="0" smtClean="0"/>
              <a:t>	3.      </a:t>
            </a:r>
            <a:r>
              <a:rPr lang="en-US" dirty="0" smtClean="0">
                <a:solidFill>
                  <a:srgbClr val="00B050"/>
                </a:solidFill>
              </a:rPr>
              <a:t>Hybrid computers</a:t>
            </a:r>
          </a:p>
          <a:p>
            <a:pPr algn="just">
              <a:buNone/>
            </a:pPr>
            <a:r>
              <a:rPr lang="en-US" dirty="0" smtClean="0"/>
              <a:t/>
            </a:r>
            <a:br>
              <a:rPr lang="en-US" dirty="0" smtClean="0"/>
            </a:br>
            <a:r>
              <a:rPr lang="en-US" b="1" dirty="0" smtClean="0"/>
              <a:t/>
            </a:r>
            <a:br>
              <a:rPr lang="en-US" b="1" dirty="0" smtClean="0"/>
            </a:b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Classification by type/ technology used </a:t>
            </a:r>
            <a:endParaRPr lang="en-US" dirty="0"/>
          </a:p>
        </p:txBody>
      </p:sp>
      <p:sp>
        <p:nvSpPr>
          <p:cNvPr id="3" name="Content Placeholder 2"/>
          <p:cNvSpPr>
            <a:spLocks noGrp="1"/>
          </p:cNvSpPr>
          <p:nvPr>
            <p:ph idx="1"/>
          </p:nvPr>
        </p:nvSpPr>
        <p:spPr/>
        <p:txBody>
          <a:bodyPr>
            <a:normAutofit/>
          </a:bodyPr>
          <a:lstStyle/>
          <a:p>
            <a:pPr marL="514350" indent="-514350" algn="just">
              <a:buFont typeface="+mj-lt"/>
              <a:buAutoNum type="arabicPeriod"/>
            </a:pPr>
            <a:r>
              <a:rPr lang="en-US" b="1" dirty="0" smtClean="0"/>
              <a:t>Digital Computers:</a:t>
            </a:r>
          </a:p>
          <a:p>
            <a:pPr lvl="1" algn="just"/>
            <a:r>
              <a:rPr lang="en-US" b="1" dirty="0" smtClean="0"/>
              <a:t>Digital computers</a:t>
            </a:r>
            <a:r>
              <a:rPr lang="en-US" dirty="0" smtClean="0"/>
              <a:t> are mainly general purpose computers that </a:t>
            </a:r>
            <a:r>
              <a:rPr lang="en-US" b="1" dirty="0" smtClean="0">
                <a:solidFill>
                  <a:srgbClr val="C00000"/>
                </a:solidFill>
              </a:rPr>
              <a:t>represent and store data in discrete quantities or numbers</a:t>
            </a:r>
            <a:r>
              <a:rPr lang="en-US" dirty="0" smtClean="0"/>
              <a:t>.</a:t>
            </a:r>
          </a:p>
          <a:p>
            <a:pPr lvl="1" algn="just"/>
            <a:r>
              <a:rPr lang="en-US" dirty="0" smtClean="0"/>
              <a:t>In these computers, all processing is done in terms of numeric representation </a:t>
            </a:r>
            <a:r>
              <a:rPr lang="en-US" b="1" dirty="0" smtClean="0">
                <a:solidFill>
                  <a:srgbClr val="00B050"/>
                </a:solidFill>
              </a:rPr>
              <a:t>(binary digits) of data and information.</a:t>
            </a:r>
          </a:p>
          <a:p>
            <a:pPr lvl="1" algn="just"/>
            <a:r>
              <a:rPr lang="en-US" dirty="0" smtClean="0"/>
              <a:t>Although the user enters the data in decimal or character form, it is converted into binary digits (0s and 1s).</a:t>
            </a:r>
          </a:p>
          <a:p>
            <a:pPr lvl="1" algn="just"/>
            <a:r>
              <a:rPr lang="en-US" b="1" dirty="0" smtClean="0"/>
              <a:t>For example:</a:t>
            </a:r>
            <a:r>
              <a:rPr lang="en-US" dirty="0" smtClean="0"/>
              <a:t> PC, Laptop etc.</a:t>
            </a:r>
          </a:p>
          <a:p>
            <a:pPr algn="just"/>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Classification by type/ technology used </a:t>
            </a:r>
            <a:endParaRPr lang="en-US" dirty="0"/>
          </a:p>
        </p:txBody>
      </p:sp>
      <p:sp>
        <p:nvSpPr>
          <p:cNvPr id="3" name="Content Placeholder 2"/>
          <p:cNvSpPr>
            <a:spLocks noGrp="1"/>
          </p:cNvSpPr>
          <p:nvPr>
            <p:ph idx="1"/>
          </p:nvPr>
        </p:nvSpPr>
        <p:spPr/>
        <p:txBody>
          <a:bodyPr>
            <a:normAutofit/>
          </a:bodyPr>
          <a:lstStyle/>
          <a:p>
            <a:pPr marL="514350" indent="-514350" algn="just">
              <a:buFont typeface="+mj-lt"/>
              <a:buAutoNum type="arabicPeriod" startAt="2"/>
            </a:pPr>
            <a:r>
              <a:rPr lang="en-US" b="1" dirty="0" smtClean="0"/>
              <a:t>Analog Computers:</a:t>
            </a:r>
            <a:endParaRPr lang="en-US" dirty="0" smtClean="0"/>
          </a:p>
          <a:p>
            <a:pPr lvl="1" algn="just"/>
            <a:r>
              <a:rPr lang="en-US" dirty="0" smtClean="0"/>
              <a:t>Analog computers are special purpose computers that represent and store </a:t>
            </a:r>
            <a:r>
              <a:rPr lang="en-US" b="1" dirty="0" smtClean="0">
                <a:solidFill>
                  <a:srgbClr val="C00000"/>
                </a:solidFill>
              </a:rPr>
              <a:t>data in continuously varying physical quantities</a:t>
            </a:r>
            <a:r>
              <a:rPr lang="en-US" dirty="0" smtClean="0"/>
              <a:t> such as current, voltage or frequency.</a:t>
            </a:r>
          </a:p>
          <a:p>
            <a:pPr lvl="1" algn="just"/>
            <a:r>
              <a:rPr lang="en-US" dirty="0" smtClean="0"/>
              <a:t>These computers are </a:t>
            </a:r>
            <a:r>
              <a:rPr lang="en-US" dirty="0" smtClean="0">
                <a:solidFill>
                  <a:srgbClr val="00B050"/>
                </a:solidFill>
              </a:rPr>
              <a:t>programmed for measuring physical quantities</a:t>
            </a:r>
            <a:r>
              <a:rPr lang="en-US" dirty="0" smtClean="0"/>
              <a:t> like pressure, temperature, speed, etc., and to perform computations on these measurements.</a:t>
            </a:r>
          </a:p>
          <a:p>
            <a:pPr lvl="1" algn="just"/>
            <a:r>
              <a:rPr lang="en-US" dirty="0" smtClean="0"/>
              <a:t>Analog computers are mainly </a:t>
            </a:r>
            <a:r>
              <a:rPr lang="en-US" dirty="0" smtClean="0">
                <a:solidFill>
                  <a:srgbClr val="0070C0"/>
                </a:solidFill>
              </a:rPr>
              <a:t>used for scientific and engineering applications.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Classification by type/ technology used </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b="1" dirty="0" smtClean="0"/>
              <a:t>Some of the examples of Analog computers are:</a:t>
            </a:r>
            <a:endParaRPr lang="en-US" dirty="0" smtClean="0"/>
          </a:p>
          <a:p>
            <a:pPr lvl="1" algn="just"/>
            <a:r>
              <a:rPr lang="en-US" b="1" dirty="0" smtClean="0"/>
              <a:t>Thermometer:</a:t>
            </a:r>
            <a:r>
              <a:rPr lang="en-US" dirty="0" smtClean="0"/>
              <a:t> It is a simple analog computer used to </a:t>
            </a:r>
            <a:r>
              <a:rPr lang="en-US" dirty="0" smtClean="0">
                <a:solidFill>
                  <a:srgbClr val="C00000"/>
                </a:solidFill>
              </a:rPr>
              <a:t>measure temperature.</a:t>
            </a:r>
            <a:r>
              <a:rPr lang="en-US" dirty="0" smtClean="0"/>
              <a:t> </a:t>
            </a:r>
          </a:p>
          <a:p>
            <a:pPr lvl="1" algn="just"/>
            <a:r>
              <a:rPr lang="en-US" b="1" dirty="0" smtClean="0"/>
              <a:t>Speedometer:</a:t>
            </a:r>
            <a:r>
              <a:rPr lang="en-US" dirty="0" smtClean="0"/>
              <a:t> Car’s speedometer is another example of analog computer where the position of the needle on dial represents the speed of the car.</a:t>
            </a:r>
          </a:p>
          <a:p>
            <a:pPr algn="just">
              <a:buNone/>
            </a:pPr>
            <a:r>
              <a:rPr lang="en-US" dirty="0" smtClean="0"/>
              <a:t/>
            </a:r>
            <a:br>
              <a:rPr lang="en-US" dirty="0" smtClean="0"/>
            </a:br>
            <a:r>
              <a:rPr lang="en-US" b="1" dirty="0" smtClean="0"/>
              <a:t>Limitations of the Analog computer:</a:t>
            </a:r>
            <a:endParaRPr lang="en-US" dirty="0" smtClean="0"/>
          </a:p>
          <a:p>
            <a:pPr marL="971550" lvl="1" indent="-514350" algn="just">
              <a:buFont typeface="+mj-lt"/>
              <a:buAutoNum type="arabicPeriod"/>
            </a:pPr>
            <a:r>
              <a:rPr lang="en-US" dirty="0" smtClean="0"/>
              <a:t>These do </a:t>
            </a:r>
            <a:r>
              <a:rPr lang="en-US" dirty="0" smtClean="0">
                <a:solidFill>
                  <a:srgbClr val="00B050"/>
                </a:solidFill>
              </a:rPr>
              <a:t>not have logical facilities afforded by programming.</a:t>
            </a:r>
          </a:p>
          <a:p>
            <a:pPr marL="971550" lvl="1" indent="-514350" algn="just">
              <a:buFont typeface="+mj-lt"/>
              <a:buAutoNum type="arabicPeriod"/>
            </a:pPr>
            <a:r>
              <a:rPr lang="en-US" dirty="0" smtClean="0"/>
              <a:t>They do </a:t>
            </a:r>
            <a:r>
              <a:rPr lang="en-US" dirty="0" smtClean="0">
                <a:solidFill>
                  <a:srgbClr val="C00000"/>
                </a:solidFill>
              </a:rPr>
              <a:t>not have the ability to store data in large quantities.</a:t>
            </a:r>
          </a:p>
          <a:p>
            <a:pPr marL="971550" lvl="1" indent="-514350" algn="just">
              <a:buFont typeface="+mj-lt"/>
              <a:buAutoNum type="arabicPeriod"/>
            </a:pPr>
            <a:r>
              <a:rPr lang="en-US" dirty="0" smtClean="0"/>
              <a:t>Cost of implementation of computation is very high.</a:t>
            </a:r>
          </a:p>
          <a:p>
            <a:pPr algn="just"/>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Classification by type/ technology used </a:t>
            </a:r>
            <a:endParaRPr lang="en-US" dirty="0"/>
          </a:p>
        </p:txBody>
      </p:sp>
      <p:sp>
        <p:nvSpPr>
          <p:cNvPr id="3" name="Content Placeholder 2"/>
          <p:cNvSpPr>
            <a:spLocks noGrp="1"/>
          </p:cNvSpPr>
          <p:nvPr>
            <p:ph idx="1"/>
          </p:nvPr>
        </p:nvSpPr>
        <p:spPr/>
        <p:txBody>
          <a:bodyPr>
            <a:normAutofit fontScale="92500" lnSpcReduction="20000"/>
          </a:bodyPr>
          <a:lstStyle/>
          <a:p>
            <a:pPr marL="514350" indent="-514350" algn="just">
              <a:buFont typeface="+mj-lt"/>
              <a:buAutoNum type="arabicPeriod" startAt="3"/>
            </a:pPr>
            <a:r>
              <a:rPr lang="en-US" b="1" dirty="0" smtClean="0"/>
              <a:t>Hybrid computers:</a:t>
            </a:r>
            <a:endParaRPr lang="en-US" dirty="0" smtClean="0"/>
          </a:p>
          <a:p>
            <a:pPr lvl="1" algn="just"/>
            <a:r>
              <a:rPr lang="en-US" dirty="0" smtClean="0"/>
              <a:t>Hybrid computers incorporate the technology of </a:t>
            </a:r>
            <a:r>
              <a:rPr lang="en-US" b="1" dirty="0" smtClean="0">
                <a:solidFill>
                  <a:srgbClr val="00B050"/>
                </a:solidFill>
              </a:rPr>
              <a:t>both analog and digital computers.</a:t>
            </a:r>
          </a:p>
          <a:p>
            <a:pPr lvl="1" algn="just"/>
            <a:r>
              <a:rPr lang="en-US" dirty="0" smtClean="0"/>
              <a:t>These computers </a:t>
            </a:r>
            <a:r>
              <a:rPr lang="en-US" dirty="0" smtClean="0">
                <a:solidFill>
                  <a:srgbClr val="C00000"/>
                </a:solidFill>
              </a:rPr>
              <a:t>store and process analog signals which have been converted into discrete numbers </a:t>
            </a:r>
            <a:r>
              <a:rPr lang="en-US" dirty="0" smtClean="0"/>
              <a:t>using analog to digital converters.</a:t>
            </a:r>
          </a:p>
          <a:p>
            <a:pPr lvl="1" algn="just"/>
            <a:r>
              <a:rPr lang="en-US" dirty="0" smtClean="0"/>
              <a:t>They can also convert the digital numbers into analog signals or physical properties using digital to analog converters.</a:t>
            </a:r>
          </a:p>
          <a:p>
            <a:pPr lvl="1" algn="just"/>
            <a:r>
              <a:rPr lang="en-US" dirty="0" smtClean="0"/>
              <a:t> Hybrid computers are mainly </a:t>
            </a:r>
            <a:r>
              <a:rPr lang="en-US" b="1" dirty="0" smtClean="0">
                <a:solidFill>
                  <a:srgbClr val="0070C0"/>
                </a:solidFill>
              </a:rPr>
              <a:t>used in artificial intelligence (robotics) and computer aided manufacturing </a:t>
            </a:r>
            <a:r>
              <a:rPr lang="en-US" dirty="0" smtClean="0"/>
              <a:t>(e.g., process control).</a:t>
            </a:r>
          </a:p>
          <a:p>
            <a:pPr lvl="1" algn="just"/>
            <a:r>
              <a:rPr lang="en-US" b="1" dirty="0" smtClean="0"/>
              <a:t>For example: </a:t>
            </a:r>
            <a:r>
              <a:rPr lang="en-US" dirty="0" smtClean="0"/>
              <a:t>Automated Teller Machine (ATM).</a:t>
            </a:r>
          </a:p>
          <a:p>
            <a:pPr algn="just">
              <a:buNone/>
            </a:pP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Classification by Size and Capacity</a:t>
            </a:r>
            <a:r>
              <a:rPr lang="en-US" b="1" dirty="0" smtClean="0"/>
              <a:t>:</a:t>
            </a:r>
            <a:endParaRPr lang="en-US" dirty="0"/>
          </a:p>
        </p:txBody>
      </p:sp>
      <p:sp>
        <p:nvSpPr>
          <p:cNvPr id="3" name="Content Placeholder 2"/>
          <p:cNvSpPr>
            <a:spLocks noGrp="1"/>
          </p:cNvSpPr>
          <p:nvPr>
            <p:ph idx="1"/>
          </p:nvPr>
        </p:nvSpPr>
        <p:spPr/>
        <p:txBody>
          <a:bodyPr>
            <a:normAutofit fontScale="85000" lnSpcReduction="10000"/>
          </a:bodyPr>
          <a:lstStyle/>
          <a:p>
            <a:pPr marL="514350" indent="-514350" algn="just">
              <a:buFont typeface="+mj-lt"/>
              <a:buAutoNum type="arabicPeriod"/>
            </a:pPr>
            <a:r>
              <a:rPr lang="en-US" b="1" dirty="0" smtClean="0"/>
              <a:t>Microcomputers:</a:t>
            </a:r>
            <a:endParaRPr lang="en-US" dirty="0" smtClean="0"/>
          </a:p>
          <a:p>
            <a:pPr lvl="1" algn="just"/>
            <a:r>
              <a:rPr lang="en-US" dirty="0" smtClean="0"/>
              <a:t>Microcomputers are also </a:t>
            </a:r>
            <a:r>
              <a:rPr lang="en-US" b="1" dirty="0" smtClean="0">
                <a:solidFill>
                  <a:srgbClr val="C00000"/>
                </a:solidFill>
              </a:rPr>
              <a:t>called personal computers (PCs) and use microprocessor as its CPU</a:t>
            </a:r>
            <a:r>
              <a:rPr lang="en-US" dirty="0" smtClean="0"/>
              <a:t>, a memory unit, and input device and an output device.</a:t>
            </a:r>
          </a:p>
          <a:p>
            <a:pPr lvl="1" algn="just"/>
            <a:r>
              <a:rPr lang="en-US" dirty="0" smtClean="0"/>
              <a:t>They are small in size. Also, they do not have large storage capacities.</a:t>
            </a:r>
          </a:p>
          <a:p>
            <a:pPr lvl="1" algn="just"/>
            <a:r>
              <a:rPr lang="en-US" dirty="0" smtClean="0"/>
              <a:t>They are more commonly called </a:t>
            </a:r>
            <a:r>
              <a:rPr lang="en-US" b="1" dirty="0" smtClean="0"/>
              <a:t>personal computers</a:t>
            </a:r>
            <a:r>
              <a:rPr lang="en-US" dirty="0" smtClean="0"/>
              <a:t> because they are designed to </a:t>
            </a:r>
            <a:r>
              <a:rPr lang="en-US" b="1" dirty="0" smtClean="0">
                <a:solidFill>
                  <a:srgbClr val="00B050"/>
                </a:solidFill>
              </a:rPr>
              <a:t>be used by one person at a time</a:t>
            </a:r>
            <a:r>
              <a:rPr lang="en-US" dirty="0" smtClean="0"/>
              <a:t>.</a:t>
            </a:r>
          </a:p>
          <a:p>
            <a:pPr lvl="1" algn="just"/>
            <a:r>
              <a:rPr lang="en-US" dirty="0" smtClean="0"/>
              <a:t>Popular uses for microcomputers include word processing, surfing the Web, sending and receiving e-mail, spreadsheet calculations, database management, editing photographs, creating graphics, and playing music or games.</a:t>
            </a:r>
          </a:p>
          <a:p>
            <a:pPr lvl="1" algn="just"/>
            <a:r>
              <a:rPr lang="en-US" dirty="0" smtClean="0"/>
              <a:t>Few examples are </a:t>
            </a:r>
            <a:r>
              <a:rPr lang="en-US" b="1" dirty="0" smtClean="0">
                <a:solidFill>
                  <a:srgbClr val="0070C0"/>
                </a:solidFill>
              </a:rPr>
              <a:t>IBM PC, PS/2, Apple II and Macintosh</a:t>
            </a:r>
            <a:r>
              <a:rPr lang="en-US" dirty="0" smtClean="0"/>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Classification by Size and Capacity</a:t>
            </a:r>
            <a:r>
              <a:rPr lang="en-US" b="1" dirty="0" smtClean="0"/>
              <a:t>:</a:t>
            </a:r>
            <a:endParaRPr lang="en-US" dirty="0"/>
          </a:p>
        </p:txBody>
      </p:sp>
      <p:sp>
        <p:nvSpPr>
          <p:cNvPr id="3" name="Content Placeholder 2"/>
          <p:cNvSpPr>
            <a:spLocks noGrp="1"/>
          </p:cNvSpPr>
          <p:nvPr>
            <p:ph idx="1"/>
          </p:nvPr>
        </p:nvSpPr>
        <p:spPr>
          <a:xfrm>
            <a:off x="381000" y="1524000"/>
            <a:ext cx="8229600" cy="4525963"/>
          </a:xfrm>
        </p:spPr>
        <p:txBody>
          <a:bodyPr/>
          <a:lstStyle/>
          <a:p>
            <a:pPr marL="514350" indent="-514350" algn="just">
              <a:buFont typeface="+mj-lt"/>
              <a:buAutoNum type="arabicPeriod" startAt="2"/>
            </a:pPr>
            <a:r>
              <a:rPr lang="en-US" b="1" dirty="0" smtClean="0"/>
              <a:t>Minicomputers:</a:t>
            </a:r>
          </a:p>
          <a:p>
            <a:pPr marL="914400" lvl="1" indent="-514350" algn="just"/>
            <a:r>
              <a:rPr lang="en-US" dirty="0" smtClean="0"/>
              <a:t>A </a:t>
            </a:r>
            <a:r>
              <a:rPr lang="en-US" b="1" dirty="0" smtClean="0"/>
              <a:t>minicomputer</a:t>
            </a:r>
            <a:r>
              <a:rPr lang="en-US" dirty="0" smtClean="0"/>
              <a:t> is a </a:t>
            </a:r>
            <a:r>
              <a:rPr lang="en-US" b="1" dirty="0" smtClean="0">
                <a:solidFill>
                  <a:srgbClr val="00B050"/>
                </a:solidFill>
              </a:rPr>
              <a:t>multi-user computer</a:t>
            </a:r>
            <a:r>
              <a:rPr lang="en-US" dirty="0" smtClean="0"/>
              <a:t>.</a:t>
            </a:r>
          </a:p>
          <a:p>
            <a:pPr marL="914400" lvl="1" indent="-514350" algn="just"/>
            <a:r>
              <a:rPr lang="en-US" dirty="0" smtClean="0"/>
              <a:t>They have high processing speed and high storage capacity than the microcomputers.</a:t>
            </a:r>
          </a:p>
          <a:p>
            <a:pPr marL="914400" lvl="1" indent="-514350" algn="just"/>
            <a:r>
              <a:rPr lang="en-US" dirty="0" smtClean="0"/>
              <a:t>Minicomputers </a:t>
            </a:r>
            <a:r>
              <a:rPr lang="en-US" b="1" dirty="0" smtClean="0">
                <a:solidFill>
                  <a:srgbClr val="C00000"/>
                </a:solidFill>
              </a:rPr>
              <a:t>can support 4-200 users simultaneously.</a:t>
            </a:r>
          </a:p>
          <a:p>
            <a:pPr marL="914400" lvl="1" indent="-514350" algn="just"/>
            <a:r>
              <a:rPr lang="en-US" dirty="0" smtClean="0"/>
              <a:t>They are used for real-time applications in industries, research centers etc.</a:t>
            </a:r>
          </a:p>
          <a:p>
            <a:pPr marL="914400" lvl="1" indent="-514350" algn="just"/>
            <a:r>
              <a:rPr lang="en-US" dirty="0" smtClean="0"/>
              <a:t>E.g. PDP-11, IBM (8000 series)</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Classification by Size and Capacity</a:t>
            </a:r>
            <a:r>
              <a:rPr lang="en-US" b="1" dirty="0" smtClean="0"/>
              <a:t>:</a:t>
            </a:r>
            <a:endParaRPr lang="en-US" dirty="0"/>
          </a:p>
        </p:txBody>
      </p:sp>
      <p:sp>
        <p:nvSpPr>
          <p:cNvPr id="3" name="Content Placeholder 2"/>
          <p:cNvSpPr>
            <a:spLocks noGrp="1"/>
          </p:cNvSpPr>
          <p:nvPr>
            <p:ph idx="1"/>
          </p:nvPr>
        </p:nvSpPr>
        <p:spPr/>
        <p:txBody>
          <a:bodyPr>
            <a:normAutofit fontScale="92500"/>
          </a:bodyPr>
          <a:lstStyle/>
          <a:p>
            <a:pPr marL="514350" indent="-514350" algn="just">
              <a:buFont typeface="+mj-lt"/>
              <a:buAutoNum type="arabicPeriod" startAt="3"/>
            </a:pPr>
            <a:r>
              <a:rPr lang="en-US" b="1" dirty="0" smtClean="0"/>
              <a:t>Mainframe Computers</a:t>
            </a:r>
            <a:r>
              <a:rPr lang="en-US" dirty="0" smtClean="0"/>
              <a:t>:</a:t>
            </a:r>
          </a:p>
          <a:p>
            <a:pPr marL="914400" lvl="1" indent="-514350" algn="just"/>
            <a:r>
              <a:rPr lang="en-US" dirty="0" smtClean="0"/>
              <a:t>Mainframe Computers are </a:t>
            </a:r>
            <a:r>
              <a:rPr lang="en-US" b="1" dirty="0" smtClean="0">
                <a:solidFill>
                  <a:srgbClr val="00B050"/>
                </a:solidFill>
              </a:rPr>
              <a:t>multi-user, multi-programming and high performance </a:t>
            </a:r>
            <a:r>
              <a:rPr lang="en-US" dirty="0" smtClean="0"/>
              <a:t>computers.</a:t>
            </a:r>
          </a:p>
          <a:p>
            <a:pPr marL="914400" lvl="1" indent="-514350" algn="just"/>
            <a:r>
              <a:rPr lang="en-US" dirty="0" smtClean="0"/>
              <a:t>They operate at a very high speed, have very large storage capacity and can handle the workload of many users.</a:t>
            </a:r>
          </a:p>
          <a:p>
            <a:pPr marL="914400" lvl="1" indent="-514350" algn="just"/>
            <a:r>
              <a:rPr lang="en-US" dirty="0" smtClean="0"/>
              <a:t>These are generally </a:t>
            </a:r>
            <a:r>
              <a:rPr lang="en-US" b="1" dirty="0" smtClean="0">
                <a:solidFill>
                  <a:srgbClr val="C00000"/>
                </a:solidFill>
              </a:rPr>
              <a:t>used in centralized databases</a:t>
            </a:r>
            <a:r>
              <a:rPr lang="en-US" dirty="0" smtClean="0"/>
              <a:t>.</a:t>
            </a:r>
          </a:p>
          <a:p>
            <a:pPr marL="914400" lvl="1" indent="-514350" algn="just"/>
            <a:r>
              <a:rPr lang="en-US" dirty="0" smtClean="0"/>
              <a:t>Mainframe computers are used in organizations like banks or companies, where many people require frequent access to the same data.</a:t>
            </a:r>
          </a:p>
          <a:p>
            <a:pPr marL="914400" lvl="1" indent="-514350" algn="just"/>
            <a:r>
              <a:rPr lang="en-US" dirty="0" smtClean="0"/>
              <a:t>E.g. CDC 6600 and IBM ES000 series.</a:t>
            </a:r>
          </a:p>
          <a:p>
            <a:pPr marL="914400" lvl="1" indent="-514350" algn="just"/>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Classification by Size and Capacity</a:t>
            </a:r>
            <a:r>
              <a:rPr lang="en-US" b="1" dirty="0" smtClean="0"/>
              <a:t>:</a:t>
            </a:r>
            <a:endParaRPr lang="en-US" dirty="0"/>
          </a:p>
        </p:txBody>
      </p:sp>
      <p:sp>
        <p:nvSpPr>
          <p:cNvPr id="3" name="Content Placeholder 2"/>
          <p:cNvSpPr>
            <a:spLocks noGrp="1"/>
          </p:cNvSpPr>
          <p:nvPr>
            <p:ph idx="1"/>
          </p:nvPr>
        </p:nvSpPr>
        <p:spPr/>
        <p:txBody>
          <a:bodyPr>
            <a:normAutofit fontScale="92500"/>
          </a:bodyPr>
          <a:lstStyle/>
          <a:p>
            <a:pPr marL="514350" indent="-514350" algn="just">
              <a:buFont typeface="+mj-lt"/>
              <a:buAutoNum type="arabicPeriod" startAt="4"/>
            </a:pPr>
            <a:r>
              <a:rPr lang="en-US" b="1" dirty="0" smtClean="0"/>
              <a:t>Supercomputers:</a:t>
            </a:r>
          </a:p>
          <a:p>
            <a:pPr marL="914400" lvl="1" indent="-514350" algn="just"/>
            <a:r>
              <a:rPr lang="en-US" dirty="0" smtClean="0"/>
              <a:t>These are the </a:t>
            </a:r>
            <a:r>
              <a:rPr lang="en-US" b="1" dirty="0" smtClean="0">
                <a:solidFill>
                  <a:srgbClr val="C00000"/>
                </a:solidFill>
              </a:rPr>
              <a:t>largest and fastest computers</a:t>
            </a:r>
            <a:r>
              <a:rPr lang="en-US" dirty="0" smtClean="0"/>
              <a:t>.</a:t>
            </a:r>
          </a:p>
          <a:p>
            <a:pPr marL="914400" lvl="1" indent="-514350" algn="just"/>
            <a:r>
              <a:rPr lang="en-US" dirty="0" smtClean="0"/>
              <a:t>A super computer has a number of CPUs which operate in parallel to make it faster.</a:t>
            </a:r>
          </a:p>
          <a:p>
            <a:pPr marL="914400" lvl="1" indent="-514350" algn="just"/>
            <a:r>
              <a:rPr lang="en-US" dirty="0" smtClean="0"/>
              <a:t>They are used for </a:t>
            </a:r>
            <a:r>
              <a:rPr lang="en-US" b="1" dirty="0" smtClean="0">
                <a:solidFill>
                  <a:srgbClr val="00B050"/>
                </a:solidFill>
              </a:rPr>
              <a:t>massive data processing and solving very sophisticated problems </a:t>
            </a:r>
            <a:r>
              <a:rPr lang="en-US" dirty="0" smtClean="0"/>
              <a:t>i.e., in the fields of science and defense, designing and launching missiles, weather forecasting, biomedical research, aircraft design and automobile design.</a:t>
            </a:r>
          </a:p>
          <a:p>
            <a:pPr marL="914400" lvl="1" indent="-514350" algn="just"/>
            <a:r>
              <a:rPr lang="en-US" dirty="0" smtClean="0"/>
              <a:t>E.g. </a:t>
            </a:r>
            <a:r>
              <a:rPr lang="en-US" b="1" dirty="0" smtClean="0">
                <a:solidFill>
                  <a:srgbClr val="C00000"/>
                </a:solidFill>
              </a:rPr>
              <a:t>CRAY 3</a:t>
            </a:r>
            <a:r>
              <a:rPr lang="en-US" dirty="0" smtClean="0"/>
              <a:t>. India has a series of super computers called </a:t>
            </a:r>
            <a:r>
              <a:rPr lang="en-US" b="1" dirty="0" smtClean="0">
                <a:solidFill>
                  <a:srgbClr val="00B050"/>
                </a:solidFill>
              </a:rPr>
              <a:t>PARAM</a:t>
            </a:r>
            <a:r>
              <a:rPr lang="en-US" dirty="0" smtClean="0"/>
              <a:t> developed by C-DAC and ANURAG. </a:t>
            </a:r>
            <a:endParaRPr lang="en-US"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b="1" dirty="0" smtClean="0">
                <a:solidFill>
                  <a:srgbClr val="C00000"/>
                </a:solidFill>
              </a:rPr>
              <a:t>Nadir:</a:t>
            </a:r>
            <a:r>
              <a:rPr lang="en-US" dirty="0" smtClean="0"/>
              <a:t> the </a:t>
            </a:r>
            <a:r>
              <a:rPr lang="en-US" b="1" dirty="0" smtClean="0">
                <a:solidFill>
                  <a:srgbClr val="00B050"/>
                </a:solidFill>
              </a:rPr>
              <a:t>lowest or most unsuccessful point in a situation</a:t>
            </a:r>
            <a:r>
              <a:rPr lang="en-US" dirty="0" smtClean="0"/>
              <a:t>, the bottom</a:t>
            </a:r>
          </a:p>
          <a:p>
            <a:pPr algn="just"/>
            <a:r>
              <a:rPr lang="en-US" dirty="0" smtClean="0"/>
              <a:t>E.g. asking that question was nadir of my career.</a:t>
            </a:r>
          </a:p>
          <a:p>
            <a:pPr algn="just"/>
            <a:r>
              <a:rPr lang="en-US" b="1" dirty="0" smtClean="0">
                <a:solidFill>
                  <a:schemeClr val="accent6">
                    <a:lumMod val="75000"/>
                  </a:schemeClr>
                </a:solidFill>
              </a:rPr>
              <a:t>Paper Bag Day is celebrated on 12 July globally </a:t>
            </a:r>
            <a:r>
              <a:rPr lang="en-US" dirty="0" smtClean="0"/>
              <a:t>every year to make people aware about the use of paper bags that contribute to fight with climate change and environment pollution.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by Purpose</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General Purpose Computer:</a:t>
            </a:r>
          </a:p>
          <a:p>
            <a:pPr lvl="2" algn="just"/>
            <a:r>
              <a:rPr lang="en-US" dirty="0" smtClean="0"/>
              <a:t>General-purpose computer is the one that </a:t>
            </a:r>
            <a:r>
              <a:rPr lang="en-US" b="1" dirty="0" smtClean="0">
                <a:solidFill>
                  <a:srgbClr val="00B050"/>
                </a:solidFill>
              </a:rPr>
              <a:t>can work on different types of programs</a:t>
            </a:r>
            <a:r>
              <a:rPr lang="en-US" dirty="0" smtClean="0"/>
              <a:t> input to it and thus be used in countless applications. </a:t>
            </a:r>
          </a:p>
          <a:p>
            <a:pPr lvl="2" algn="just"/>
            <a:r>
              <a:rPr lang="en-US" dirty="0" smtClean="0"/>
              <a:t>The programs are </a:t>
            </a:r>
            <a:r>
              <a:rPr lang="en-US" b="1" dirty="0" smtClean="0">
                <a:solidFill>
                  <a:srgbClr val="C00000"/>
                </a:solidFill>
              </a:rPr>
              <a:t>not permanently stored but are input at the time of execution</a:t>
            </a:r>
            <a:r>
              <a:rPr lang="en-US" dirty="0" smtClean="0"/>
              <a:t>. </a:t>
            </a:r>
          </a:p>
          <a:p>
            <a:pPr lvl="2" algn="just"/>
            <a:r>
              <a:rPr lang="en-US" dirty="0" smtClean="0"/>
              <a:t>These computers are </a:t>
            </a:r>
            <a:r>
              <a:rPr lang="en-US" b="1" dirty="0" smtClean="0">
                <a:solidFill>
                  <a:srgbClr val="0070C0"/>
                </a:solidFill>
              </a:rPr>
              <a:t>very versatile.</a:t>
            </a:r>
          </a:p>
          <a:p>
            <a:pPr lvl="2" algn="just"/>
            <a:r>
              <a:rPr lang="en-US" dirty="0" smtClean="0"/>
              <a:t>Simply by using a general purpose computer and different software, various tasks can be accomplished, including writing and editing (word processing), manipulating facts in a data base, tracking manufacturing inventory, making scientific calculations etc.</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by Purpose</a:t>
            </a:r>
            <a:endParaRPr lang="en-US" dirty="0"/>
          </a:p>
        </p:txBody>
      </p:sp>
      <p:sp>
        <p:nvSpPr>
          <p:cNvPr id="3" name="Content Placeholder 2"/>
          <p:cNvSpPr>
            <a:spLocks noGrp="1"/>
          </p:cNvSpPr>
          <p:nvPr>
            <p:ph idx="1"/>
          </p:nvPr>
        </p:nvSpPr>
        <p:spPr/>
        <p:txBody>
          <a:bodyPr>
            <a:normAutofit/>
          </a:bodyPr>
          <a:lstStyle/>
          <a:p>
            <a:pPr algn="just"/>
            <a:r>
              <a:rPr lang="en-US" dirty="0" smtClean="0"/>
              <a:t>Special Purpose Computer:</a:t>
            </a:r>
          </a:p>
          <a:p>
            <a:pPr lvl="2" algn="just"/>
            <a:r>
              <a:rPr lang="en-US" dirty="0" smtClean="0"/>
              <a:t>Special-purpose computer is the one that is designed to </a:t>
            </a:r>
            <a:r>
              <a:rPr lang="en-US" b="1" dirty="0" smtClean="0">
                <a:solidFill>
                  <a:srgbClr val="C00000"/>
                </a:solidFill>
              </a:rPr>
              <a:t>perform a specific task</a:t>
            </a:r>
            <a:r>
              <a:rPr lang="en-US" dirty="0" smtClean="0"/>
              <a:t>. </a:t>
            </a:r>
          </a:p>
          <a:p>
            <a:pPr lvl="2" algn="just"/>
            <a:r>
              <a:rPr lang="en-US" dirty="0" smtClean="0"/>
              <a:t>The instructions (programs) to carry out the task are </a:t>
            </a:r>
            <a:r>
              <a:rPr lang="en-US" b="1" dirty="0" smtClean="0">
                <a:solidFill>
                  <a:srgbClr val="00B050"/>
                </a:solidFill>
              </a:rPr>
              <a:t>permanently stored in the machine</a:t>
            </a:r>
            <a:r>
              <a:rPr lang="en-US" dirty="0" smtClean="0"/>
              <a:t>. </a:t>
            </a:r>
          </a:p>
          <a:p>
            <a:pPr lvl="2" algn="just"/>
            <a:r>
              <a:rPr lang="en-US" dirty="0" smtClean="0"/>
              <a:t>For the specific tasks, this type of computer works efficiently but such computers </a:t>
            </a:r>
            <a:r>
              <a:rPr lang="en-US" b="1" dirty="0" smtClean="0">
                <a:solidFill>
                  <a:srgbClr val="0070C0"/>
                </a:solidFill>
              </a:rPr>
              <a:t>are not versatile</a:t>
            </a:r>
            <a:r>
              <a:rPr lang="en-US" dirty="0" smtClean="0"/>
              <a:t>.</a:t>
            </a:r>
          </a:p>
          <a:p>
            <a:pPr lvl="2" algn="just"/>
            <a:r>
              <a:rPr lang="en-US" dirty="0" smtClean="0"/>
              <a:t>Such a computer system would be useful in playing graphic intensive Video Games, traffic lights control system, navigational system in an aircraft, weather forecasting, satellite launch / tracking etc.</a:t>
            </a:r>
          </a:p>
          <a:p>
            <a:pPr lvl="2" algn="just"/>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vacuum tubes"/>
          <p:cNvPicPr>
            <a:picLocks noChangeAspect="1" noChangeArrowheads="1"/>
          </p:cNvPicPr>
          <p:nvPr/>
        </p:nvPicPr>
        <p:blipFill>
          <a:blip r:embed="rId2"/>
          <a:srcRect/>
          <a:stretch>
            <a:fillRect/>
          </a:stretch>
        </p:blipFill>
        <p:spPr bwMode="auto">
          <a:xfrm>
            <a:off x="1143000" y="4476749"/>
            <a:ext cx="2667000" cy="2000251"/>
          </a:xfrm>
          <a:prstGeom prst="rect">
            <a:avLst/>
          </a:prstGeom>
          <a:noFill/>
        </p:spPr>
      </p:pic>
      <p:sp>
        <p:nvSpPr>
          <p:cNvPr id="2" name="Title 1"/>
          <p:cNvSpPr>
            <a:spLocks noGrp="1"/>
          </p:cNvSpPr>
          <p:nvPr>
            <p:ph type="title"/>
          </p:nvPr>
        </p:nvSpPr>
        <p:spPr/>
        <p:txBody>
          <a:bodyPr/>
          <a:lstStyle/>
          <a:p>
            <a:r>
              <a:rPr lang="en-US" dirty="0" smtClean="0"/>
              <a:t>Computer Generations</a:t>
            </a:r>
            <a:endParaRPr lang="en-US" dirty="0"/>
          </a:p>
        </p:txBody>
      </p:sp>
      <p:sp>
        <p:nvSpPr>
          <p:cNvPr id="3" name="Content Placeholder 2"/>
          <p:cNvSpPr>
            <a:spLocks noGrp="1"/>
          </p:cNvSpPr>
          <p:nvPr>
            <p:ph idx="1"/>
          </p:nvPr>
        </p:nvSpPr>
        <p:spPr/>
        <p:txBody>
          <a:bodyPr/>
          <a:lstStyle/>
          <a:p>
            <a:pPr algn="just"/>
            <a:r>
              <a:rPr lang="en-US" b="1" dirty="0" smtClean="0">
                <a:solidFill>
                  <a:srgbClr val="C00000"/>
                </a:solidFill>
              </a:rPr>
              <a:t>First Generation (1940 to 1956): </a:t>
            </a:r>
            <a:r>
              <a:rPr lang="en-US" b="1" u="sng" dirty="0" smtClean="0">
                <a:solidFill>
                  <a:srgbClr val="00B050"/>
                </a:solidFill>
              </a:rPr>
              <a:t>Using Vacuum Tubes</a:t>
            </a:r>
          </a:p>
          <a:p>
            <a:pPr lvl="2" algn="just"/>
            <a:r>
              <a:rPr lang="en-US" b="1" dirty="0" smtClean="0"/>
              <a:t>Hardware Technology:</a:t>
            </a:r>
          </a:p>
          <a:p>
            <a:pPr lvl="4" algn="just"/>
            <a:r>
              <a:rPr lang="en-US" dirty="0" smtClean="0"/>
              <a:t> The first generation of </a:t>
            </a:r>
            <a:r>
              <a:rPr lang="en-US" b="1" dirty="0" smtClean="0">
                <a:solidFill>
                  <a:srgbClr val="0070C0"/>
                </a:solidFill>
              </a:rPr>
              <a:t>computers used vacuum tubes </a:t>
            </a:r>
            <a:r>
              <a:rPr lang="en-US" dirty="0" smtClean="0"/>
              <a:t>for circuitry and magnetic drums for memory. The </a:t>
            </a:r>
            <a:r>
              <a:rPr lang="en-US" b="1" dirty="0" smtClean="0">
                <a:solidFill>
                  <a:srgbClr val="00B050"/>
                </a:solidFill>
              </a:rPr>
              <a:t>input</a:t>
            </a:r>
            <a:r>
              <a:rPr lang="en-US" dirty="0" smtClean="0"/>
              <a:t> to the computer was through </a:t>
            </a:r>
            <a:r>
              <a:rPr lang="en-US" dirty="0" smtClean="0">
                <a:solidFill>
                  <a:srgbClr val="C00000"/>
                </a:solidFill>
              </a:rPr>
              <a:t>punched cards and paper tapes</a:t>
            </a:r>
            <a:r>
              <a:rPr lang="en-US" dirty="0" smtClean="0"/>
              <a:t>. The output was displayed as printouts.</a:t>
            </a:r>
          </a:p>
        </p:txBody>
      </p:sp>
      <p:sp>
        <p:nvSpPr>
          <p:cNvPr id="1028" name="AutoShape 4" descr="Image result for punched ca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Computer Generations</a:t>
            </a:r>
            <a:endParaRPr lang="en-US" sz="4000" dirty="0"/>
          </a:p>
        </p:txBody>
      </p:sp>
      <p:sp>
        <p:nvSpPr>
          <p:cNvPr id="3" name="Content Placeholder 2"/>
          <p:cNvSpPr>
            <a:spLocks noGrp="1"/>
          </p:cNvSpPr>
          <p:nvPr>
            <p:ph idx="1"/>
          </p:nvPr>
        </p:nvSpPr>
        <p:spPr/>
        <p:txBody>
          <a:bodyPr>
            <a:normAutofit/>
          </a:bodyPr>
          <a:lstStyle/>
          <a:p>
            <a:pPr algn="just"/>
            <a:r>
              <a:rPr lang="en-US" b="1" dirty="0" smtClean="0">
                <a:solidFill>
                  <a:srgbClr val="C00000"/>
                </a:solidFill>
              </a:rPr>
              <a:t>First Generation (1940 to 1956): </a:t>
            </a:r>
            <a:r>
              <a:rPr lang="en-US" b="1" u="sng" dirty="0" smtClean="0">
                <a:solidFill>
                  <a:srgbClr val="00B050"/>
                </a:solidFill>
              </a:rPr>
              <a:t>Using Vacuum Tubes</a:t>
            </a:r>
          </a:p>
          <a:p>
            <a:pPr lvl="2" algn="just"/>
            <a:r>
              <a:rPr lang="en-US" dirty="0" smtClean="0"/>
              <a:t>Software Technology :</a:t>
            </a:r>
          </a:p>
          <a:p>
            <a:pPr lvl="4" algn="just"/>
            <a:r>
              <a:rPr lang="en-US" dirty="0" smtClean="0"/>
              <a:t>The instructions were written in </a:t>
            </a:r>
            <a:r>
              <a:rPr lang="en-US" b="1" dirty="0" smtClean="0">
                <a:solidFill>
                  <a:srgbClr val="C00000"/>
                </a:solidFill>
              </a:rPr>
              <a:t>machine language. </a:t>
            </a:r>
            <a:r>
              <a:rPr lang="en-US" dirty="0" smtClean="0"/>
              <a:t>Machine language uses 0s and 1s for coding of the instructions. The first generation computers could solve one problem at a time.</a:t>
            </a:r>
          </a:p>
          <a:p>
            <a:pPr lvl="2" algn="just"/>
            <a:r>
              <a:rPr lang="en-US" dirty="0" smtClean="0"/>
              <a:t>Computing Characteristics:</a:t>
            </a:r>
          </a:p>
          <a:p>
            <a:pPr lvl="4" algn="just"/>
            <a:r>
              <a:rPr lang="en-US" dirty="0" smtClean="0"/>
              <a:t> The computation time was </a:t>
            </a:r>
            <a:r>
              <a:rPr lang="en-US" b="1" dirty="0" smtClean="0">
                <a:solidFill>
                  <a:srgbClr val="00B050"/>
                </a:solidFill>
              </a:rPr>
              <a:t>in milliseconds</a:t>
            </a:r>
            <a:r>
              <a:rPr lang="en-US" dirty="0" smtClean="0"/>
              <a:t>.</a:t>
            </a:r>
          </a:p>
          <a:p>
            <a:pPr lvl="2" algn="just"/>
            <a:r>
              <a:rPr lang="en-US" dirty="0" smtClean="0"/>
              <a:t>Physical Appearance:</a:t>
            </a:r>
          </a:p>
          <a:p>
            <a:pPr lvl="4" algn="just"/>
            <a:r>
              <a:rPr lang="en-US" dirty="0" smtClean="0"/>
              <a:t> These computers were </a:t>
            </a:r>
            <a:r>
              <a:rPr lang="en-US" b="1" dirty="0" smtClean="0">
                <a:solidFill>
                  <a:srgbClr val="C00000"/>
                </a:solidFill>
              </a:rPr>
              <a:t>enormous in size </a:t>
            </a:r>
            <a:r>
              <a:rPr lang="en-US" dirty="0" smtClean="0"/>
              <a:t>and required a large room for installation.</a:t>
            </a:r>
            <a:endParaRPr lang="en-US" b="1" u="sng" dirty="0" smtClean="0"/>
          </a:p>
          <a:p>
            <a:pPr algn="just"/>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Generations</a:t>
            </a:r>
            <a:endParaRPr lang="en-US" dirty="0"/>
          </a:p>
        </p:txBody>
      </p:sp>
      <p:sp>
        <p:nvSpPr>
          <p:cNvPr id="3" name="Content Placeholder 2"/>
          <p:cNvSpPr>
            <a:spLocks noGrp="1"/>
          </p:cNvSpPr>
          <p:nvPr>
            <p:ph idx="1"/>
          </p:nvPr>
        </p:nvSpPr>
        <p:spPr/>
        <p:txBody>
          <a:bodyPr>
            <a:normAutofit lnSpcReduction="10000"/>
          </a:bodyPr>
          <a:lstStyle/>
          <a:p>
            <a:pPr algn="just"/>
            <a:r>
              <a:rPr lang="en-US" b="1" dirty="0" smtClean="0">
                <a:solidFill>
                  <a:srgbClr val="C00000"/>
                </a:solidFill>
              </a:rPr>
              <a:t>First Generation (1940 to 1956): </a:t>
            </a:r>
            <a:r>
              <a:rPr lang="en-US" b="1" u="sng" dirty="0" smtClean="0">
                <a:solidFill>
                  <a:srgbClr val="00B050"/>
                </a:solidFill>
              </a:rPr>
              <a:t>Using Vacuum Tubes</a:t>
            </a:r>
          </a:p>
          <a:p>
            <a:pPr lvl="2" algn="just"/>
            <a:r>
              <a:rPr lang="en-US" dirty="0" smtClean="0"/>
              <a:t>Application:</a:t>
            </a:r>
          </a:p>
          <a:p>
            <a:pPr lvl="4" algn="just"/>
            <a:r>
              <a:rPr lang="en-US" dirty="0" smtClean="0"/>
              <a:t> They were used for </a:t>
            </a:r>
            <a:r>
              <a:rPr lang="en-US" dirty="0" smtClean="0">
                <a:solidFill>
                  <a:srgbClr val="C00000"/>
                </a:solidFill>
              </a:rPr>
              <a:t>scientific applications </a:t>
            </a:r>
            <a:r>
              <a:rPr lang="en-US" dirty="0" smtClean="0"/>
              <a:t>as they were the fastest computing device of their time.</a:t>
            </a:r>
          </a:p>
          <a:p>
            <a:pPr lvl="2" algn="just"/>
            <a:r>
              <a:rPr lang="en-US" dirty="0" smtClean="0"/>
              <a:t>Examples:</a:t>
            </a:r>
          </a:p>
          <a:p>
            <a:pPr lvl="4" algn="just"/>
            <a:r>
              <a:rPr lang="en-US" dirty="0" smtClean="0"/>
              <a:t> </a:t>
            </a:r>
            <a:r>
              <a:rPr lang="en-US" dirty="0" err="1" smtClean="0"/>
              <a:t>UNIVersal</a:t>
            </a:r>
            <a:r>
              <a:rPr lang="en-US" dirty="0" smtClean="0"/>
              <a:t> Automatic Computer (</a:t>
            </a:r>
            <a:r>
              <a:rPr lang="en-US" sz="2400" b="1" dirty="0" smtClean="0">
                <a:solidFill>
                  <a:srgbClr val="00B050"/>
                </a:solidFill>
              </a:rPr>
              <a:t>UNIVAC</a:t>
            </a:r>
            <a:r>
              <a:rPr lang="en-US" dirty="0" smtClean="0"/>
              <a:t>), </a:t>
            </a:r>
          </a:p>
          <a:p>
            <a:pPr lvl="4" algn="just"/>
            <a:r>
              <a:rPr lang="en-US" dirty="0" smtClean="0"/>
              <a:t>Electronic Numerical Integrator And Calculator </a:t>
            </a:r>
            <a:r>
              <a:rPr lang="en-US" sz="2400" b="1" dirty="0" smtClean="0">
                <a:solidFill>
                  <a:srgbClr val="00B0F0"/>
                </a:solidFill>
              </a:rPr>
              <a:t>(ENIAC</a:t>
            </a:r>
            <a:r>
              <a:rPr lang="en-US" dirty="0" smtClean="0"/>
              <a:t>),</a:t>
            </a:r>
          </a:p>
          <a:p>
            <a:pPr lvl="4" algn="just"/>
            <a:r>
              <a:rPr lang="en-US" dirty="0" smtClean="0"/>
              <a:t> Electronic Discrete Variable Automatic Computer (</a:t>
            </a:r>
            <a:r>
              <a:rPr lang="en-US" sz="2400" b="1" dirty="0" smtClean="0">
                <a:solidFill>
                  <a:schemeClr val="accent6">
                    <a:lumMod val="50000"/>
                  </a:schemeClr>
                </a:solidFill>
              </a:rPr>
              <a:t>EDVAC</a:t>
            </a:r>
            <a:r>
              <a:rPr lang="en-US" dirty="0" smtClean="0"/>
              <a:t>)</a:t>
            </a:r>
            <a:endParaRPr lang="en-US" dirty="0"/>
          </a:p>
        </p:txBody>
      </p:sp>
      <p:sp>
        <p:nvSpPr>
          <p:cNvPr id="50178" name="AutoShape 2" descr="Image result for punched ca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Generations</a:t>
            </a:r>
            <a:endParaRPr lang="en-US" dirty="0"/>
          </a:p>
        </p:txBody>
      </p:sp>
      <p:sp>
        <p:nvSpPr>
          <p:cNvPr id="3" name="Content Placeholder 2"/>
          <p:cNvSpPr>
            <a:spLocks noGrp="1"/>
          </p:cNvSpPr>
          <p:nvPr>
            <p:ph idx="1"/>
          </p:nvPr>
        </p:nvSpPr>
        <p:spPr/>
        <p:txBody>
          <a:bodyPr/>
          <a:lstStyle/>
          <a:p>
            <a:pPr algn="just"/>
            <a:r>
              <a:rPr lang="en-US" dirty="0" smtClean="0"/>
              <a:t>Disadvantages of 1</a:t>
            </a:r>
            <a:r>
              <a:rPr lang="en-US" baseline="30000" dirty="0" smtClean="0"/>
              <a:t>st</a:t>
            </a:r>
            <a:r>
              <a:rPr lang="en-US" dirty="0" smtClean="0"/>
              <a:t> Generation:</a:t>
            </a:r>
          </a:p>
          <a:p>
            <a:pPr lvl="2" algn="just"/>
            <a:r>
              <a:rPr lang="en-US" dirty="0" smtClean="0"/>
              <a:t>The first generation computers used a large number of vacuum tubes and thus </a:t>
            </a:r>
            <a:r>
              <a:rPr lang="en-US" dirty="0" smtClean="0">
                <a:solidFill>
                  <a:schemeClr val="accent6">
                    <a:lumMod val="50000"/>
                  </a:schemeClr>
                </a:solidFill>
              </a:rPr>
              <a:t>generated a lot of heat</a:t>
            </a:r>
            <a:r>
              <a:rPr lang="en-US" dirty="0" smtClean="0"/>
              <a:t>. </a:t>
            </a:r>
          </a:p>
          <a:p>
            <a:pPr lvl="2" algn="just"/>
            <a:r>
              <a:rPr lang="en-US" dirty="0" smtClean="0"/>
              <a:t>They consumed a great deal of electricity and were </a:t>
            </a:r>
            <a:r>
              <a:rPr lang="en-US" b="1" dirty="0" smtClean="0">
                <a:solidFill>
                  <a:srgbClr val="00B050"/>
                </a:solidFill>
              </a:rPr>
              <a:t>expensive to operate</a:t>
            </a:r>
            <a:r>
              <a:rPr lang="en-US" dirty="0" smtClean="0"/>
              <a:t>. </a:t>
            </a:r>
          </a:p>
          <a:p>
            <a:pPr lvl="2" algn="just"/>
            <a:r>
              <a:rPr lang="en-US" dirty="0" smtClean="0"/>
              <a:t>The machines were prone to frequent malfunctioning and </a:t>
            </a:r>
            <a:r>
              <a:rPr lang="en-US" b="1" dirty="0" smtClean="0">
                <a:solidFill>
                  <a:srgbClr val="0070C0"/>
                </a:solidFill>
              </a:rPr>
              <a:t>required constant maintenance</a:t>
            </a:r>
            <a:r>
              <a:rPr lang="en-US" dirty="0" smtClean="0"/>
              <a:t>. </a:t>
            </a:r>
          </a:p>
          <a:p>
            <a:pPr lvl="2" algn="just"/>
            <a:r>
              <a:rPr lang="en-US" dirty="0" smtClean="0"/>
              <a:t>Since first generation computers used machine language, they were </a:t>
            </a:r>
            <a:r>
              <a:rPr lang="en-US" b="1" dirty="0" smtClean="0">
                <a:solidFill>
                  <a:srgbClr val="FF0000"/>
                </a:solidFill>
              </a:rPr>
              <a:t>difficult to program.</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Generations</a:t>
            </a:r>
            <a:endParaRPr lang="en-US" dirty="0"/>
          </a:p>
        </p:txBody>
      </p:sp>
      <p:sp>
        <p:nvSpPr>
          <p:cNvPr id="3" name="Content Placeholder 2"/>
          <p:cNvSpPr>
            <a:spLocks noGrp="1"/>
          </p:cNvSpPr>
          <p:nvPr>
            <p:ph idx="1"/>
          </p:nvPr>
        </p:nvSpPr>
        <p:spPr/>
        <p:txBody>
          <a:bodyPr>
            <a:normAutofit fontScale="92500"/>
          </a:bodyPr>
          <a:lstStyle/>
          <a:p>
            <a:pPr algn="just"/>
            <a:r>
              <a:rPr lang="en-US" b="1" dirty="0" smtClean="0">
                <a:solidFill>
                  <a:srgbClr val="C00000"/>
                </a:solidFill>
              </a:rPr>
              <a:t>Second Generation (1956 to 1963): </a:t>
            </a:r>
            <a:r>
              <a:rPr lang="en-US" b="1" u="sng" dirty="0" smtClean="0">
                <a:solidFill>
                  <a:srgbClr val="00B050"/>
                </a:solidFill>
              </a:rPr>
              <a:t>Using Transistors</a:t>
            </a:r>
          </a:p>
          <a:p>
            <a:pPr lvl="2" algn="just"/>
            <a:r>
              <a:rPr lang="en-US" dirty="0" smtClean="0"/>
              <a:t>Hardware Technology :</a:t>
            </a:r>
          </a:p>
          <a:p>
            <a:pPr lvl="4" algn="just"/>
            <a:r>
              <a:rPr lang="en-US" b="1" dirty="0" smtClean="0">
                <a:solidFill>
                  <a:srgbClr val="C00000"/>
                </a:solidFill>
              </a:rPr>
              <a:t>Transistors replaced </a:t>
            </a:r>
            <a:r>
              <a:rPr lang="en-US" dirty="0" smtClean="0"/>
              <a:t>the vacuum tubes of the first generation of computers. </a:t>
            </a:r>
          </a:p>
          <a:p>
            <a:pPr lvl="4" algn="just"/>
            <a:r>
              <a:rPr lang="en-US" dirty="0" smtClean="0"/>
              <a:t>Transistors allowed computers to become smaller, faster, cheaper, energy efficient and reliable. </a:t>
            </a:r>
          </a:p>
          <a:p>
            <a:pPr lvl="4" algn="just"/>
            <a:r>
              <a:rPr lang="en-US" dirty="0" smtClean="0"/>
              <a:t>The second generation computers </a:t>
            </a:r>
            <a:r>
              <a:rPr lang="en-US" b="1" dirty="0" smtClean="0">
                <a:solidFill>
                  <a:srgbClr val="00B050"/>
                </a:solidFill>
              </a:rPr>
              <a:t>used magnetic core technology for primary memory.</a:t>
            </a:r>
            <a:r>
              <a:rPr lang="en-US" dirty="0" smtClean="0"/>
              <a:t> They used </a:t>
            </a:r>
            <a:r>
              <a:rPr lang="en-US" b="1" dirty="0" smtClean="0">
                <a:solidFill>
                  <a:srgbClr val="C00000"/>
                </a:solidFill>
              </a:rPr>
              <a:t>magnetic tapes and magnetic disks for secondary storage. </a:t>
            </a:r>
          </a:p>
          <a:p>
            <a:pPr lvl="4" algn="just"/>
            <a:r>
              <a:rPr lang="en-US" dirty="0" smtClean="0"/>
              <a:t>The input was still through punched cards and the output using printouts. </a:t>
            </a:r>
          </a:p>
          <a:p>
            <a:pPr lvl="4" algn="just"/>
            <a:r>
              <a:rPr lang="en-US" dirty="0" smtClean="0"/>
              <a:t>They used the </a:t>
            </a:r>
            <a:r>
              <a:rPr lang="en-US" b="1" dirty="0" smtClean="0">
                <a:solidFill>
                  <a:srgbClr val="0070C0"/>
                </a:solidFill>
              </a:rPr>
              <a:t>concept of a stored program</a:t>
            </a:r>
            <a:r>
              <a:rPr lang="en-US" dirty="0" smtClean="0"/>
              <a:t>, where instructions were stored in the memory of computer. </a:t>
            </a:r>
            <a:endParaRPr lang="en-US" b="1" u="sng" dirty="0">
              <a:solidFill>
                <a:srgbClr val="00B050"/>
              </a:solidFill>
            </a:endParaRPr>
          </a:p>
        </p:txBody>
      </p:sp>
      <p:pic>
        <p:nvPicPr>
          <p:cNvPr id="51202" name="Picture 2" descr="Transistors"/>
          <p:cNvPicPr>
            <a:picLocks noChangeAspect="1" noChangeArrowheads="1"/>
          </p:cNvPicPr>
          <p:nvPr/>
        </p:nvPicPr>
        <p:blipFill>
          <a:blip r:embed="rId2"/>
          <a:srcRect/>
          <a:stretch>
            <a:fillRect/>
          </a:stretch>
        </p:blipFill>
        <p:spPr bwMode="auto">
          <a:xfrm>
            <a:off x="76200" y="3371850"/>
            <a:ext cx="2209800" cy="203835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Generations</a:t>
            </a:r>
            <a:endParaRPr lang="en-US" dirty="0"/>
          </a:p>
        </p:txBody>
      </p:sp>
      <p:sp>
        <p:nvSpPr>
          <p:cNvPr id="3" name="Content Placeholder 2"/>
          <p:cNvSpPr>
            <a:spLocks noGrp="1"/>
          </p:cNvSpPr>
          <p:nvPr>
            <p:ph idx="1"/>
          </p:nvPr>
        </p:nvSpPr>
        <p:spPr/>
        <p:txBody>
          <a:bodyPr/>
          <a:lstStyle/>
          <a:p>
            <a:pPr algn="just"/>
            <a:r>
              <a:rPr lang="en-US" b="1" dirty="0" smtClean="0">
                <a:solidFill>
                  <a:srgbClr val="C00000"/>
                </a:solidFill>
              </a:rPr>
              <a:t>Second Generation (1956 to 1963): </a:t>
            </a:r>
            <a:r>
              <a:rPr lang="en-US" b="1" u="sng" dirty="0" smtClean="0">
                <a:solidFill>
                  <a:srgbClr val="00B050"/>
                </a:solidFill>
              </a:rPr>
              <a:t>Using Transistors</a:t>
            </a:r>
          </a:p>
          <a:p>
            <a:pPr lvl="2" algn="just"/>
            <a:r>
              <a:rPr lang="en-US" dirty="0" smtClean="0"/>
              <a:t>Software Technology:</a:t>
            </a:r>
          </a:p>
          <a:p>
            <a:pPr lvl="4" algn="just"/>
            <a:r>
              <a:rPr lang="en-US" dirty="0" smtClean="0"/>
              <a:t> The instructions were written using the assembly language.</a:t>
            </a:r>
          </a:p>
          <a:p>
            <a:pPr lvl="4" algn="just"/>
            <a:r>
              <a:rPr lang="en-US" dirty="0" smtClean="0"/>
              <a:t> Assembly language uses mnemonics like ADD for addition and SUB for subtraction for coding of the instructions.</a:t>
            </a:r>
          </a:p>
          <a:p>
            <a:pPr lvl="4" algn="just"/>
            <a:r>
              <a:rPr lang="en-US" dirty="0" smtClean="0"/>
              <a:t> High-level programming languages, such as early versions of COBOL and FORTRAN were also developed during this period</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Generations</a:t>
            </a:r>
            <a:endParaRPr lang="en-US" dirty="0"/>
          </a:p>
        </p:txBody>
      </p:sp>
      <p:sp>
        <p:nvSpPr>
          <p:cNvPr id="3" name="Content Placeholder 2"/>
          <p:cNvSpPr>
            <a:spLocks noGrp="1"/>
          </p:cNvSpPr>
          <p:nvPr>
            <p:ph idx="1"/>
          </p:nvPr>
        </p:nvSpPr>
        <p:spPr/>
        <p:txBody>
          <a:bodyPr>
            <a:normAutofit fontScale="92500"/>
          </a:bodyPr>
          <a:lstStyle/>
          <a:p>
            <a:pPr algn="just"/>
            <a:r>
              <a:rPr lang="en-US" b="1" dirty="0" smtClean="0">
                <a:solidFill>
                  <a:srgbClr val="C00000"/>
                </a:solidFill>
              </a:rPr>
              <a:t>Second Generation (1956 to 1963): </a:t>
            </a:r>
            <a:r>
              <a:rPr lang="en-US" b="1" u="sng" dirty="0" smtClean="0">
                <a:solidFill>
                  <a:srgbClr val="00B050"/>
                </a:solidFill>
              </a:rPr>
              <a:t>Using Transistors</a:t>
            </a:r>
          </a:p>
          <a:p>
            <a:pPr lvl="2" algn="just"/>
            <a:r>
              <a:rPr lang="en-US" dirty="0" smtClean="0"/>
              <a:t>Computing Characteristics :</a:t>
            </a:r>
          </a:p>
          <a:p>
            <a:pPr lvl="4" algn="just"/>
            <a:r>
              <a:rPr lang="en-US" dirty="0" smtClean="0"/>
              <a:t>The computation time was </a:t>
            </a:r>
            <a:r>
              <a:rPr lang="en-US" b="1" dirty="0" smtClean="0">
                <a:solidFill>
                  <a:srgbClr val="C00000"/>
                </a:solidFill>
              </a:rPr>
              <a:t>in microseconds</a:t>
            </a:r>
            <a:r>
              <a:rPr lang="en-US" dirty="0" smtClean="0"/>
              <a:t>.</a:t>
            </a:r>
          </a:p>
          <a:p>
            <a:pPr lvl="2" algn="just"/>
            <a:r>
              <a:rPr lang="en-US" dirty="0" smtClean="0"/>
              <a:t>Physical Appearance :</a:t>
            </a:r>
          </a:p>
          <a:p>
            <a:pPr lvl="4" algn="just"/>
            <a:r>
              <a:rPr lang="en-US" dirty="0" smtClean="0"/>
              <a:t>Transistors are smaller in size compared to vacuum tubes, thus, the </a:t>
            </a:r>
            <a:r>
              <a:rPr lang="en-US" b="1" dirty="0" smtClean="0">
                <a:solidFill>
                  <a:srgbClr val="0070C0"/>
                </a:solidFill>
              </a:rPr>
              <a:t>size of the computer was also reduced</a:t>
            </a:r>
            <a:r>
              <a:rPr lang="en-US" dirty="0" smtClean="0"/>
              <a:t>.</a:t>
            </a:r>
          </a:p>
          <a:p>
            <a:pPr lvl="2" algn="just"/>
            <a:r>
              <a:rPr lang="en-US" dirty="0" smtClean="0"/>
              <a:t>Examples:  </a:t>
            </a:r>
            <a:r>
              <a:rPr lang="en-US" b="1" dirty="0" smtClean="0">
                <a:solidFill>
                  <a:srgbClr val="FF0000"/>
                </a:solidFill>
              </a:rPr>
              <a:t>PDP-8, IBM 1401 and CDC 1604</a:t>
            </a:r>
          </a:p>
          <a:p>
            <a:pPr lvl="2" algn="just"/>
            <a:r>
              <a:rPr lang="en-US" dirty="0" smtClean="0"/>
              <a:t>The cost of commercial production of these computers was very high, though less than the first generation computers. The transistors had to be assembled manually in second generation computers</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Generations</a:t>
            </a:r>
            <a:endParaRPr lang="en-US" dirty="0"/>
          </a:p>
        </p:txBody>
      </p:sp>
      <p:sp>
        <p:nvSpPr>
          <p:cNvPr id="3" name="Content Placeholder 2"/>
          <p:cNvSpPr>
            <a:spLocks noGrp="1"/>
          </p:cNvSpPr>
          <p:nvPr>
            <p:ph idx="1"/>
          </p:nvPr>
        </p:nvSpPr>
        <p:spPr/>
        <p:txBody>
          <a:bodyPr/>
          <a:lstStyle/>
          <a:p>
            <a:pPr algn="just"/>
            <a:r>
              <a:rPr lang="en-US" b="1" dirty="0" smtClean="0">
                <a:solidFill>
                  <a:srgbClr val="C00000"/>
                </a:solidFill>
              </a:rPr>
              <a:t>Third Generation (1964 to 1971): </a:t>
            </a:r>
            <a:r>
              <a:rPr lang="en-US" b="1" u="sng" dirty="0" smtClean="0">
                <a:solidFill>
                  <a:srgbClr val="00B050"/>
                </a:solidFill>
              </a:rPr>
              <a:t>Using Integrated Circuits:</a:t>
            </a:r>
          </a:p>
          <a:p>
            <a:pPr lvl="2" algn="just"/>
            <a:r>
              <a:rPr lang="en-US" dirty="0" smtClean="0"/>
              <a:t>Hardware Technology:</a:t>
            </a:r>
          </a:p>
          <a:p>
            <a:pPr lvl="4" algn="just"/>
            <a:r>
              <a:rPr lang="en-US" dirty="0" smtClean="0"/>
              <a:t> The third generation computers used the </a:t>
            </a:r>
            <a:r>
              <a:rPr lang="en-US" b="1" dirty="0" smtClean="0">
                <a:solidFill>
                  <a:srgbClr val="C00000"/>
                </a:solidFill>
              </a:rPr>
              <a:t>Integrated Circuit (IC) chips.</a:t>
            </a:r>
          </a:p>
          <a:p>
            <a:pPr lvl="4" algn="just"/>
            <a:r>
              <a:rPr lang="en-US" dirty="0" smtClean="0"/>
              <a:t> In an IC chip, multiple transistors are placed on a silicon chip. </a:t>
            </a:r>
          </a:p>
          <a:p>
            <a:pPr lvl="4" algn="just"/>
            <a:r>
              <a:rPr lang="en-US" dirty="0" smtClean="0"/>
              <a:t>The use of IC chip increased the speed and the efficiency of computer, manifold. </a:t>
            </a:r>
          </a:p>
          <a:p>
            <a:pPr lvl="4" algn="just"/>
            <a:r>
              <a:rPr lang="en-US" dirty="0" smtClean="0"/>
              <a:t>The </a:t>
            </a:r>
            <a:r>
              <a:rPr lang="en-US" b="1" dirty="0" smtClean="0">
                <a:solidFill>
                  <a:srgbClr val="0070C0"/>
                </a:solidFill>
              </a:rPr>
              <a:t>keyboard and monitor were used </a:t>
            </a:r>
            <a:r>
              <a:rPr lang="en-US" dirty="0" smtClean="0"/>
              <a:t>to interact with the third generation computer, instead of the punched card and printouts.</a:t>
            </a:r>
            <a:endParaRPr lang="en-US" dirty="0"/>
          </a:p>
        </p:txBody>
      </p:sp>
      <p:sp>
        <p:nvSpPr>
          <p:cNvPr id="56322" name="AutoShape 2" descr="IntegratedÂ  Circuits (I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Generations</a:t>
            </a:r>
            <a:endParaRPr lang="en-US" dirty="0"/>
          </a:p>
        </p:txBody>
      </p:sp>
      <p:sp>
        <p:nvSpPr>
          <p:cNvPr id="3" name="Content Placeholder 2"/>
          <p:cNvSpPr>
            <a:spLocks noGrp="1"/>
          </p:cNvSpPr>
          <p:nvPr>
            <p:ph idx="1"/>
          </p:nvPr>
        </p:nvSpPr>
        <p:spPr/>
        <p:txBody>
          <a:bodyPr/>
          <a:lstStyle/>
          <a:p>
            <a:pPr algn="just"/>
            <a:r>
              <a:rPr lang="en-US" b="1" dirty="0" smtClean="0">
                <a:solidFill>
                  <a:srgbClr val="C00000"/>
                </a:solidFill>
              </a:rPr>
              <a:t>Third Generation (1964 to 1971): </a:t>
            </a:r>
            <a:r>
              <a:rPr lang="en-US" b="1" u="sng" dirty="0" smtClean="0">
                <a:solidFill>
                  <a:srgbClr val="00B050"/>
                </a:solidFill>
              </a:rPr>
              <a:t>Using Integrated Circuits:</a:t>
            </a:r>
          </a:p>
          <a:p>
            <a:pPr lvl="2" algn="just"/>
            <a:r>
              <a:rPr lang="en-US" dirty="0" smtClean="0"/>
              <a:t>Software Technology :</a:t>
            </a:r>
          </a:p>
          <a:p>
            <a:pPr lvl="4" algn="just"/>
            <a:r>
              <a:rPr lang="en-US" dirty="0" smtClean="0"/>
              <a:t>The keyboard and the monitor were interfaced through the operating system</a:t>
            </a:r>
            <a:r>
              <a:rPr lang="en-US" dirty="0" smtClean="0">
                <a:solidFill>
                  <a:srgbClr val="C00000"/>
                </a:solidFill>
              </a:rPr>
              <a:t>. Operating system allowed different applications to run at the same time</a:t>
            </a:r>
            <a:r>
              <a:rPr lang="en-US" dirty="0" smtClean="0"/>
              <a:t>. </a:t>
            </a:r>
          </a:p>
          <a:p>
            <a:pPr lvl="4" algn="just"/>
            <a:r>
              <a:rPr lang="en-US" dirty="0" smtClean="0">
                <a:solidFill>
                  <a:srgbClr val="00B050"/>
                </a:solidFill>
              </a:rPr>
              <a:t>High-level languages </a:t>
            </a:r>
            <a:r>
              <a:rPr lang="en-US" dirty="0" smtClean="0"/>
              <a:t>were used extensively for programming, instead of machine language and assembly language. </a:t>
            </a:r>
          </a:p>
          <a:p>
            <a:pPr lvl="2" algn="just"/>
            <a:r>
              <a:rPr lang="en-US" dirty="0" smtClean="0"/>
              <a:t>Computing Characteristics:</a:t>
            </a:r>
          </a:p>
          <a:p>
            <a:pPr lvl="4" algn="just"/>
            <a:r>
              <a:rPr lang="en-US" dirty="0" smtClean="0"/>
              <a:t> The computation time was </a:t>
            </a:r>
            <a:r>
              <a:rPr lang="en-US" b="1" dirty="0" smtClean="0">
                <a:solidFill>
                  <a:srgbClr val="00B0F0"/>
                </a:solidFill>
              </a:rPr>
              <a:t>in nanoseconds</a:t>
            </a:r>
            <a:r>
              <a:rPr lang="en-US" dirty="0" smtClean="0"/>
              <a:t>.</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Generations</a:t>
            </a:r>
            <a:endParaRPr lang="en-US" dirty="0"/>
          </a:p>
        </p:txBody>
      </p:sp>
      <p:sp>
        <p:nvSpPr>
          <p:cNvPr id="3" name="Content Placeholder 2"/>
          <p:cNvSpPr>
            <a:spLocks noGrp="1"/>
          </p:cNvSpPr>
          <p:nvPr>
            <p:ph idx="1"/>
          </p:nvPr>
        </p:nvSpPr>
        <p:spPr/>
        <p:txBody>
          <a:bodyPr>
            <a:normAutofit lnSpcReduction="10000"/>
          </a:bodyPr>
          <a:lstStyle/>
          <a:p>
            <a:pPr algn="just"/>
            <a:r>
              <a:rPr lang="en-US" b="1" dirty="0" smtClean="0">
                <a:solidFill>
                  <a:srgbClr val="C00000"/>
                </a:solidFill>
              </a:rPr>
              <a:t>Third Generation (1964 to 1971): </a:t>
            </a:r>
            <a:r>
              <a:rPr lang="en-US" b="1" u="sng" dirty="0" smtClean="0">
                <a:solidFill>
                  <a:srgbClr val="00B050"/>
                </a:solidFill>
              </a:rPr>
              <a:t>Using Integrated Circuits:</a:t>
            </a:r>
          </a:p>
          <a:p>
            <a:pPr lvl="2" algn="just"/>
            <a:r>
              <a:rPr lang="en-US" dirty="0" smtClean="0"/>
              <a:t>Physical Appearance :</a:t>
            </a:r>
          </a:p>
          <a:p>
            <a:pPr lvl="4" algn="just"/>
            <a:r>
              <a:rPr lang="en-US" dirty="0" smtClean="0"/>
              <a:t>The size of these computers was quite small compared to the second generation computers.</a:t>
            </a:r>
          </a:p>
          <a:p>
            <a:pPr lvl="2" algn="just"/>
            <a:r>
              <a:rPr lang="en-US" dirty="0" smtClean="0"/>
              <a:t>Examples: </a:t>
            </a:r>
            <a:r>
              <a:rPr lang="en-US" b="1" dirty="0" smtClean="0">
                <a:solidFill>
                  <a:srgbClr val="00B0F0"/>
                </a:solidFill>
              </a:rPr>
              <a:t>IBM 370, PDP 11.</a:t>
            </a:r>
          </a:p>
          <a:p>
            <a:pPr lvl="2" algn="just"/>
            <a:r>
              <a:rPr lang="en-US" dirty="0" smtClean="0"/>
              <a:t>The third generation computers used less power and generated less heat than the second generation computers. The </a:t>
            </a:r>
            <a:r>
              <a:rPr lang="en-US" dirty="0" smtClean="0">
                <a:solidFill>
                  <a:srgbClr val="C00000"/>
                </a:solidFill>
              </a:rPr>
              <a:t>cost of the computer reduced significantly, as individual </a:t>
            </a:r>
            <a:r>
              <a:rPr lang="en-US" dirty="0" smtClean="0"/>
              <a:t>components of the computer were not required to be assembled manually. The </a:t>
            </a:r>
            <a:r>
              <a:rPr lang="en-US" dirty="0" smtClean="0">
                <a:solidFill>
                  <a:srgbClr val="00B050"/>
                </a:solidFill>
              </a:rPr>
              <a:t>maintenance cost of the computers was also less </a:t>
            </a:r>
            <a:r>
              <a:rPr lang="en-US" dirty="0" smtClean="0"/>
              <a:t>compared to their predecessors. </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Generations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b="1" dirty="0" smtClean="0">
                <a:solidFill>
                  <a:srgbClr val="C00000"/>
                </a:solidFill>
              </a:rPr>
              <a:t>Fourth Generation (1971 to present): </a:t>
            </a:r>
            <a:r>
              <a:rPr lang="en-US" b="1" u="sng" dirty="0" smtClean="0">
                <a:solidFill>
                  <a:srgbClr val="00B050"/>
                </a:solidFill>
              </a:rPr>
              <a:t>Using Microprocessors</a:t>
            </a:r>
          </a:p>
          <a:p>
            <a:pPr lvl="2" algn="just"/>
            <a:r>
              <a:rPr lang="en-US" dirty="0" smtClean="0"/>
              <a:t>Hardware Technology:</a:t>
            </a:r>
          </a:p>
          <a:p>
            <a:pPr lvl="4" algn="just"/>
            <a:r>
              <a:rPr lang="en-US" dirty="0" smtClean="0"/>
              <a:t> They use the </a:t>
            </a:r>
            <a:r>
              <a:rPr lang="en-US" b="1" dirty="0" smtClean="0">
                <a:solidFill>
                  <a:srgbClr val="C00000"/>
                </a:solidFill>
              </a:rPr>
              <a:t>Large Scale Integration (LSI) and the Very Large Scale Integration (VLSI) technology.</a:t>
            </a:r>
            <a:r>
              <a:rPr lang="en-US" dirty="0" smtClean="0"/>
              <a:t> Thousands of transistors are integrated on a small silicon chip using LSI technology. VLSI allows hundreds of thousands of components to be integrated in a small chip.</a:t>
            </a:r>
          </a:p>
          <a:p>
            <a:pPr lvl="4" algn="just"/>
            <a:r>
              <a:rPr lang="en-US" dirty="0" smtClean="0"/>
              <a:t> </a:t>
            </a:r>
            <a:r>
              <a:rPr lang="en-US" b="1" dirty="0" smtClean="0">
                <a:solidFill>
                  <a:srgbClr val="00B050"/>
                </a:solidFill>
              </a:rPr>
              <a:t>Microprocessor is a chip containing millions of transistors </a:t>
            </a:r>
            <a:r>
              <a:rPr lang="en-US" dirty="0" smtClean="0"/>
              <a:t>and components, and, designed using LSI and VLSI technology.</a:t>
            </a:r>
          </a:p>
          <a:p>
            <a:pPr lvl="4" algn="just"/>
            <a:r>
              <a:rPr lang="en-US" b="1" dirty="0" smtClean="0">
                <a:solidFill>
                  <a:srgbClr val="0070C0"/>
                </a:solidFill>
              </a:rPr>
              <a:t>Semiconductor memory </a:t>
            </a:r>
            <a:r>
              <a:rPr lang="en-US" dirty="0" smtClean="0"/>
              <a:t>replaced the earlier magnetic core memory, resulting in fast random access to memory. </a:t>
            </a:r>
          </a:p>
          <a:p>
            <a:pPr lvl="4" algn="just"/>
            <a:r>
              <a:rPr lang="en-US" dirty="0" smtClean="0"/>
              <a:t>Secondary storage device like magnetic disks became smaller in physical size and larger in capacity. </a:t>
            </a:r>
            <a:endParaRPr lang="en-US" b="1" u="sng" dirty="0">
              <a:solidFill>
                <a:srgbClr val="00B05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Generations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b="1" dirty="0" smtClean="0">
                <a:solidFill>
                  <a:srgbClr val="C00000"/>
                </a:solidFill>
              </a:rPr>
              <a:t>Fourth Generation (1971 to present): </a:t>
            </a:r>
            <a:r>
              <a:rPr lang="en-US" b="1" u="sng" dirty="0" smtClean="0">
                <a:solidFill>
                  <a:srgbClr val="00B050"/>
                </a:solidFill>
              </a:rPr>
              <a:t>Using Microprocessors</a:t>
            </a:r>
          </a:p>
          <a:p>
            <a:pPr lvl="4" algn="just"/>
            <a:r>
              <a:rPr lang="en-US" dirty="0" smtClean="0"/>
              <a:t>The linking of computers is another key development of this era. The computers were linked to form networks that </a:t>
            </a:r>
            <a:r>
              <a:rPr lang="en-US" b="1" dirty="0" smtClean="0">
                <a:solidFill>
                  <a:srgbClr val="C00000"/>
                </a:solidFill>
              </a:rPr>
              <a:t>led to the emergence of the Internet</a:t>
            </a:r>
            <a:r>
              <a:rPr lang="en-US" dirty="0" smtClean="0"/>
              <a:t>. This generation also saw the development of pointing devices like mouse, and handheld devices.</a:t>
            </a:r>
          </a:p>
          <a:p>
            <a:pPr lvl="2" algn="just"/>
            <a:r>
              <a:rPr lang="en-US" dirty="0" smtClean="0"/>
              <a:t>Software Technology:</a:t>
            </a:r>
          </a:p>
          <a:p>
            <a:pPr lvl="4" algn="just"/>
            <a:r>
              <a:rPr lang="en-US" dirty="0" smtClean="0"/>
              <a:t> Several </a:t>
            </a:r>
            <a:r>
              <a:rPr lang="en-US" b="1" dirty="0" smtClean="0">
                <a:solidFill>
                  <a:srgbClr val="00B050"/>
                </a:solidFill>
              </a:rPr>
              <a:t>new operating systems like the MS-DOS and MS- Windows developed during this time</a:t>
            </a:r>
            <a:r>
              <a:rPr lang="en-US" dirty="0" smtClean="0"/>
              <a:t>. This generation of computers supported Graphical User Interface (GUI).</a:t>
            </a:r>
          </a:p>
          <a:p>
            <a:pPr lvl="4" algn="just"/>
            <a:r>
              <a:rPr lang="en-US" dirty="0" smtClean="0"/>
              <a:t> GUI is a user-friendly interface that allows user to interact with the computer via menus and icons.</a:t>
            </a:r>
          </a:p>
          <a:p>
            <a:pPr lvl="4" algn="just"/>
            <a:r>
              <a:rPr lang="en-US" dirty="0" smtClean="0"/>
              <a:t> High-level programming languages are used for the writing of programs.</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Generations</a:t>
            </a:r>
            <a:endParaRPr lang="en-US" dirty="0"/>
          </a:p>
        </p:txBody>
      </p:sp>
      <p:sp>
        <p:nvSpPr>
          <p:cNvPr id="3" name="Content Placeholder 2"/>
          <p:cNvSpPr>
            <a:spLocks noGrp="1"/>
          </p:cNvSpPr>
          <p:nvPr>
            <p:ph idx="1"/>
          </p:nvPr>
        </p:nvSpPr>
        <p:spPr/>
        <p:txBody>
          <a:bodyPr/>
          <a:lstStyle/>
          <a:p>
            <a:pPr algn="just"/>
            <a:r>
              <a:rPr lang="en-US" b="1" dirty="0" smtClean="0">
                <a:solidFill>
                  <a:srgbClr val="C00000"/>
                </a:solidFill>
              </a:rPr>
              <a:t>Fourth Generation (1971 to present): </a:t>
            </a:r>
            <a:r>
              <a:rPr lang="en-US" b="1" u="sng" dirty="0" smtClean="0">
                <a:solidFill>
                  <a:srgbClr val="00B050"/>
                </a:solidFill>
              </a:rPr>
              <a:t>Using Microprocessors</a:t>
            </a:r>
          </a:p>
          <a:p>
            <a:pPr lvl="2" algn="just"/>
            <a:r>
              <a:rPr lang="en-US" dirty="0" smtClean="0"/>
              <a:t>Computing Characteristics:</a:t>
            </a:r>
          </a:p>
          <a:p>
            <a:pPr lvl="4" algn="just"/>
            <a:r>
              <a:rPr lang="en-US" dirty="0" smtClean="0"/>
              <a:t> The computation time is </a:t>
            </a:r>
            <a:r>
              <a:rPr lang="en-US" b="1" dirty="0" smtClean="0">
                <a:solidFill>
                  <a:srgbClr val="C00000"/>
                </a:solidFill>
              </a:rPr>
              <a:t>in picoseconds</a:t>
            </a:r>
            <a:r>
              <a:rPr lang="en-US" dirty="0" smtClean="0"/>
              <a:t>.</a:t>
            </a:r>
          </a:p>
          <a:p>
            <a:pPr lvl="2" algn="just"/>
            <a:r>
              <a:rPr lang="en-US" dirty="0" smtClean="0"/>
              <a:t>Physical Appearance :</a:t>
            </a:r>
          </a:p>
          <a:p>
            <a:pPr lvl="4" algn="just"/>
            <a:r>
              <a:rPr lang="en-US" dirty="0" smtClean="0"/>
              <a:t>They are smaller than the computers of the previous generation. </a:t>
            </a:r>
          </a:p>
          <a:p>
            <a:pPr lvl="2" algn="just"/>
            <a:r>
              <a:rPr lang="en-US" b="1" dirty="0" smtClean="0"/>
              <a:t>Ted Hoff </a:t>
            </a:r>
            <a:r>
              <a:rPr lang="en-US" dirty="0" smtClean="0"/>
              <a:t>produced the first microprocessor in 1971 for </a:t>
            </a:r>
            <a:r>
              <a:rPr lang="en-US" b="1" dirty="0" smtClean="0"/>
              <a:t>Intel. </a:t>
            </a:r>
            <a:r>
              <a:rPr lang="en-US" dirty="0" smtClean="0"/>
              <a:t>It was known as Intel 4004.</a:t>
            </a:r>
            <a:endParaRPr lang="en-US" b="1" u="sng" dirty="0" smtClean="0">
              <a:solidFill>
                <a:srgbClr val="00B050"/>
              </a:solidFill>
            </a:endParaRPr>
          </a:p>
          <a:p>
            <a:pPr algn="just"/>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Generations</a:t>
            </a:r>
            <a:endParaRPr lang="en-US" dirty="0"/>
          </a:p>
        </p:txBody>
      </p:sp>
      <p:sp>
        <p:nvSpPr>
          <p:cNvPr id="3" name="Content Placeholder 2"/>
          <p:cNvSpPr>
            <a:spLocks noGrp="1"/>
          </p:cNvSpPr>
          <p:nvPr>
            <p:ph idx="1"/>
          </p:nvPr>
        </p:nvSpPr>
        <p:spPr/>
        <p:txBody>
          <a:bodyPr>
            <a:normAutofit lnSpcReduction="10000"/>
          </a:bodyPr>
          <a:lstStyle/>
          <a:p>
            <a:pPr algn="just"/>
            <a:r>
              <a:rPr lang="en-US" b="1" dirty="0" smtClean="0">
                <a:solidFill>
                  <a:srgbClr val="C00000"/>
                </a:solidFill>
              </a:rPr>
              <a:t>Fifth Generation (Present and Next): </a:t>
            </a:r>
            <a:r>
              <a:rPr lang="en-US" b="1" u="sng" dirty="0" smtClean="0">
                <a:solidFill>
                  <a:srgbClr val="00B050"/>
                </a:solidFill>
              </a:rPr>
              <a:t>Using Artificial Intelligence:</a:t>
            </a:r>
          </a:p>
          <a:p>
            <a:pPr lvl="2" algn="just"/>
            <a:r>
              <a:rPr lang="en-US" dirty="0" smtClean="0"/>
              <a:t>The goal of fifth generation computing is to develop computers that </a:t>
            </a:r>
            <a:r>
              <a:rPr lang="en-US" b="1" dirty="0" smtClean="0">
                <a:solidFill>
                  <a:srgbClr val="C00000"/>
                </a:solidFill>
              </a:rPr>
              <a:t>are capable of learning and self-organization</a:t>
            </a:r>
            <a:r>
              <a:rPr lang="en-US" dirty="0" smtClean="0"/>
              <a:t>. </a:t>
            </a:r>
          </a:p>
          <a:p>
            <a:pPr lvl="2" algn="just"/>
            <a:r>
              <a:rPr lang="en-US" dirty="0" smtClean="0"/>
              <a:t>The fifth generation computers use </a:t>
            </a:r>
            <a:r>
              <a:rPr lang="en-US" b="1" dirty="0" smtClean="0">
                <a:solidFill>
                  <a:srgbClr val="00B050"/>
                </a:solidFill>
              </a:rPr>
              <a:t>Super Large Scale Integrated (SLSI)</a:t>
            </a:r>
            <a:r>
              <a:rPr lang="en-US" dirty="0" smtClean="0"/>
              <a:t> chips that are able to store millions of components on a single chip. </a:t>
            </a:r>
          </a:p>
          <a:p>
            <a:pPr lvl="2" algn="just"/>
            <a:r>
              <a:rPr lang="en-US" dirty="0" smtClean="0"/>
              <a:t>These computers have large memory requirements.</a:t>
            </a:r>
          </a:p>
          <a:p>
            <a:pPr lvl="2" algn="just"/>
            <a:r>
              <a:rPr lang="en-US" dirty="0" smtClean="0"/>
              <a:t>This generation of computers </a:t>
            </a:r>
            <a:r>
              <a:rPr lang="en-US" b="1" dirty="0" smtClean="0">
                <a:solidFill>
                  <a:srgbClr val="C00000"/>
                </a:solidFill>
              </a:rPr>
              <a:t>uses parallel processing </a:t>
            </a:r>
            <a:r>
              <a:rPr lang="en-US" dirty="0" smtClean="0"/>
              <a:t>that allows several instructions to be executed in parallel, instead of serial execution. Parallel processing results in faster processing speed.</a:t>
            </a:r>
            <a:endParaRPr lang="en-US" b="1" u="sng" dirty="0">
              <a:solidFill>
                <a:srgbClr val="00B050"/>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Generations</a:t>
            </a:r>
            <a:endParaRPr lang="en-US" dirty="0"/>
          </a:p>
        </p:txBody>
      </p:sp>
      <p:sp>
        <p:nvSpPr>
          <p:cNvPr id="3" name="Content Placeholder 2"/>
          <p:cNvSpPr>
            <a:spLocks noGrp="1"/>
          </p:cNvSpPr>
          <p:nvPr>
            <p:ph idx="1"/>
          </p:nvPr>
        </p:nvSpPr>
        <p:spPr/>
        <p:txBody>
          <a:bodyPr>
            <a:normAutofit/>
          </a:bodyPr>
          <a:lstStyle/>
          <a:p>
            <a:pPr algn="just"/>
            <a:r>
              <a:rPr lang="en-US" b="1" dirty="0" smtClean="0">
                <a:solidFill>
                  <a:srgbClr val="C00000"/>
                </a:solidFill>
              </a:rPr>
              <a:t>Fifth Generation (Present and Next): </a:t>
            </a:r>
            <a:r>
              <a:rPr lang="en-US" b="1" u="sng" dirty="0" smtClean="0">
                <a:solidFill>
                  <a:srgbClr val="00B050"/>
                </a:solidFill>
              </a:rPr>
              <a:t>Using Artificial Intelligence:</a:t>
            </a:r>
          </a:p>
          <a:p>
            <a:pPr lvl="2" algn="just"/>
            <a:r>
              <a:rPr lang="en-US" b="1" dirty="0" smtClean="0">
                <a:solidFill>
                  <a:srgbClr val="C00000"/>
                </a:solidFill>
              </a:rPr>
              <a:t>Quantum computation and molecular and nanotechnology</a:t>
            </a:r>
            <a:r>
              <a:rPr lang="en-US" dirty="0" smtClean="0"/>
              <a:t> will radically change the face of computers in years to come. </a:t>
            </a:r>
          </a:p>
          <a:p>
            <a:pPr lvl="2" algn="just"/>
            <a:r>
              <a:rPr lang="en-US" dirty="0" smtClean="0"/>
              <a:t>The goal of fifth-generation computing is to develop devices that respond to </a:t>
            </a:r>
            <a:r>
              <a:rPr lang="en-US" b="1" dirty="0" smtClean="0">
                <a:solidFill>
                  <a:srgbClr val="00B050"/>
                </a:solidFill>
              </a:rPr>
              <a:t>natural language input </a:t>
            </a:r>
            <a:r>
              <a:rPr lang="en-US" dirty="0" smtClean="0"/>
              <a:t>and are capable of learning and self-organization.</a:t>
            </a:r>
            <a:br>
              <a:rPr lang="en-US" dirty="0" smtClean="0"/>
            </a:b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b="1" dirty="0" smtClean="0">
                <a:solidFill>
                  <a:srgbClr val="C00000"/>
                </a:solidFill>
              </a:rPr>
              <a:t>Auxiliary</a:t>
            </a:r>
            <a:r>
              <a:rPr lang="en-US" b="1" dirty="0" smtClean="0"/>
              <a:t>: functioning in a </a:t>
            </a:r>
            <a:r>
              <a:rPr lang="en-US" b="1" dirty="0" smtClean="0">
                <a:hlinkClick r:id="rId2"/>
              </a:rPr>
              <a:t>subsidiary</a:t>
            </a:r>
            <a:r>
              <a:rPr lang="en-US" b="1" dirty="0" smtClean="0"/>
              <a:t> capacity,</a:t>
            </a:r>
          </a:p>
          <a:p>
            <a:pPr algn="just">
              <a:buNone/>
            </a:pPr>
            <a:r>
              <a:rPr lang="en-US" b="1" dirty="0" smtClean="0"/>
              <a:t> </a:t>
            </a:r>
            <a:r>
              <a:rPr lang="en-US" b="1" dirty="0" smtClean="0">
                <a:hlinkClick r:id="rId3"/>
              </a:rPr>
              <a:t>supplementary</a:t>
            </a:r>
            <a:endParaRPr lang="en-US" b="1" dirty="0" smtClean="0"/>
          </a:p>
          <a:p>
            <a:pPr algn="just">
              <a:buNone/>
            </a:pPr>
            <a:r>
              <a:rPr lang="en-US" dirty="0" smtClean="0"/>
              <a:t>e.g. Graduating from big-name schools translates into better jobs and higher salaries, according to conventional wisdom. Plus, </a:t>
            </a:r>
            <a:r>
              <a:rPr lang="en-US" b="1" dirty="0" smtClean="0">
                <a:solidFill>
                  <a:srgbClr val="00B050"/>
                </a:solidFill>
              </a:rPr>
              <a:t>there are the </a:t>
            </a:r>
            <a:r>
              <a:rPr lang="en-US" b="1" i="1" dirty="0" smtClean="0">
                <a:solidFill>
                  <a:srgbClr val="00B050"/>
                </a:solidFill>
              </a:rPr>
              <a:t>auxiliary</a:t>
            </a:r>
            <a:r>
              <a:rPr lang="en-US" b="1" dirty="0" smtClean="0">
                <a:solidFill>
                  <a:srgbClr val="00B050"/>
                </a:solidFill>
              </a:rPr>
              <a:t> benefits </a:t>
            </a:r>
            <a:r>
              <a:rPr lang="en-US" dirty="0" smtClean="0"/>
              <a:t>that also lead to cash—powerful alumni networks, name recognition that attracts the interest of hiring managers</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b="1" dirty="0" smtClean="0">
                <a:solidFill>
                  <a:srgbClr val="C00000"/>
                </a:solidFill>
              </a:rPr>
              <a:t>PODCAST</a:t>
            </a:r>
            <a:r>
              <a:rPr lang="en-US" dirty="0" smtClean="0"/>
              <a:t>: A podcast is a </a:t>
            </a:r>
            <a:r>
              <a:rPr lang="en-US" b="1" dirty="0" smtClean="0">
                <a:solidFill>
                  <a:srgbClr val="00B050"/>
                </a:solidFill>
              </a:rPr>
              <a:t>type of digital media, usually audio, that is available in a series of episodes or parts and is streamed or downloaded by </a:t>
            </a:r>
            <a:r>
              <a:rPr lang="en-US" dirty="0" smtClean="0"/>
              <a:t>the end user over the Internet. Podcasts can be made available via a release schedule or uploaded to the Web randomly.</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C:\Users\ADEVEN\Desktop\syll.PNG"/>
          <p:cNvPicPr>
            <a:picLocks noChangeAspect="1" noChangeArrowheads="1"/>
          </p:cNvPicPr>
          <p:nvPr/>
        </p:nvPicPr>
        <p:blipFill>
          <a:blip r:embed="rId2"/>
          <a:srcRect/>
          <a:stretch>
            <a:fillRect/>
          </a:stretch>
        </p:blipFill>
        <p:spPr bwMode="auto">
          <a:xfrm>
            <a:off x="0" y="1752600"/>
            <a:ext cx="9144000" cy="1971675"/>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Computer Organization</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Difference between Computer Architecture and Computer Organization:</a:t>
            </a:r>
          </a:p>
          <a:p>
            <a:pPr algn="just"/>
            <a:r>
              <a:rPr lang="en-US" dirty="0" smtClean="0">
                <a:solidFill>
                  <a:srgbClr val="C00000"/>
                </a:solidFill>
              </a:rPr>
              <a:t>Computer Architecture </a:t>
            </a:r>
            <a:r>
              <a:rPr lang="en-US" dirty="0" smtClean="0"/>
              <a:t>is a </a:t>
            </a:r>
            <a:r>
              <a:rPr lang="en-US" b="1" dirty="0" smtClean="0">
                <a:solidFill>
                  <a:srgbClr val="00B050"/>
                </a:solidFill>
              </a:rPr>
              <a:t>functional description of requirements and design implementation for the various parts of computer.</a:t>
            </a:r>
            <a:r>
              <a:rPr lang="en-US" dirty="0" smtClean="0"/>
              <a:t> It deals with functional behavior of computer system. It comes before the computer organization while designing a computer.</a:t>
            </a:r>
          </a:p>
          <a:p>
            <a:pPr algn="just"/>
            <a:r>
              <a:rPr lang="en-US" dirty="0" smtClean="0">
                <a:solidFill>
                  <a:srgbClr val="C00000"/>
                </a:solidFill>
              </a:rPr>
              <a:t>Computer Organization </a:t>
            </a:r>
            <a:r>
              <a:rPr lang="en-US" dirty="0" smtClean="0"/>
              <a:t>comes after the decide of Computer Architecture first. Computer Organization is </a:t>
            </a:r>
            <a:r>
              <a:rPr lang="en-US" b="1" dirty="0" smtClean="0">
                <a:solidFill>
                  <a:srgbClr val="00B050"/>
                </a:solidFill>
              </a:rPr>
              <a:t>how operational attribute are linked together and contribute to realize the architectural specification. </a:t>
            </a:r>
            <a:r>
              <a:rPr lang="en-US" dirty="0" smtClean="0"/>
              <a:t>Computer Organization deals with structural relationship.</a:t>
            </a:r>
          </a:p>
          <a:p>
            <a:pPr algn="just">
              <a:buNone/>
            </a:pPr>
            <a:endParaRPr lang="en-US" dirty="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Computer Organization</a:t>
            </a:r>
            <a:endParaRPr lang="en-US" dirty="0"/>
          </a:p>
        </p:txBody>
      </p:sp>
      <p:sp>
        <p:nvSpPr>
          <p:cNvPr id="3" name="Content Placeholder 2"/>
          <p:cNvSpPr>
            <a:spLocks noGrp="1"/>
          </p:cNvSpPr>
          <p:nvPr>
            <p:ph idx="1"/>
          </p:nvPr>
        </p:nvSpPr>
        <p:spPr>
          <a:xfrm>
            <a:off x="381000" y="1371600"/>
            <a:ext cx="5334000" cy="4525963"/>
          </a:xfrm>
        </p:spPr>
        <p:txBody>
          <a:bodyPr/>
          <a:lstStyle/>
          <a:p>
            <a:pPr algn="ctr"/>
            <a:endParaRPr lang="en-US" b="1" i="1" dirty="0" smtClean="0">
              <a:solidFill>
                <a:srgbClr val="FF0000"/>
              </a:solidFill>
            </a:endParaRPr>
          </a:p>
          <a:p>
            <a:pPr algn="ctr"/>
            <a:endParaRPr lang="en-US" b="1" i="1" dirty="0" smtClean="0">
              <a:solidFill>
                <a:srgbClr val="FF0000"/>
              </a:solidFill>
            </a:endParaRPr>
          </a:p>
          <a:p>
            <a:pPr algn="ctr"/>
            <a:r>
              <a:rPr lang="en-US" b="1" i="1" dirty="0" smtClean="0">
                <a:solidFill>
                  <a:srgbClr val="FF0000"/>
                </a:solidFill>
              </a:rPr>
              <a:t>Architecture describes what the computer does.</a:t>
            </a:r>
          </a:p>
          <a:p>
            <a:pPr algn="ctr"/>
            <a:r>
              <a:rPr lang="en-US" b="1" i="1" dirty="0" smtClean="0">
                <a:solidFill>
                  <a:srgbClr val="FF0000"/>
                </a:solidFill>
              </a:rPr>
              <a:t>Organization describes how it does it.</a:t>
            </a:r>
            <a:endParaRPr lang="en-US" b="1" dirty="0" smtClean="0">
              <a:solidFill>
                <a:srgbClr val="FF0000"/>
              </a:solidFill>
            </a:endParaRPr>
          </a:p>
          <a:p>
            <a:endParaRPr lang="en-US" dirty="0"/>
          </a:p>
        </p:txBody>
      </p:sp>
      <p:pic>
        <p:nvPicPr>
          <p:cNvPr id="2050" name="Picture 2" descr="https://media.geeksforgeeks.org/wp-content/uploads/20190512115102/Untitled-Diagram28.png"/>
          <p:cNvPicPr>
            <a:picLocks noChangeAspect="1" noChangeArrowheads="1"/>
          </p:cNvPicPr>
          <p:nvPr/>
        </p:nvPicPr>
        <p:blipFill>
          <a:blip r:embed="rId2"/>
          <a:srcRect/>
          <a:stretch>
            <a:fillRect/>
          </a:stretch>
        </p:blipFill>
        <p:spPr bwMode="auto">
          <a:xfrm>
            <a:off x="4953000" y="1295400"/>
            <a:ext cx="3731556" cy="5029200"/>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Computer Organization</a:t>
            </a:r>
            <a:endParaRPr lang="en-US" dirty="0"/>
          </a:p>
        </p:txBody>
      </p:sp>
      <p:sp>
        <p:nvSpPr>
          <p:cNvPr id="3" name="Content Placeholder 2"/>
          <p:cNvSpPr>
            <a:spLocks noGrp="1"/>
          </p:cNvSpPr>
          <p:nvPr>
            <p:ph idx="1"/>
          </p:nvPr>
        </p:nvSpPr>
        <p:spPr/>
        <p:txBody>
          <a:bodyPr/>
          <a:lstStyle/>
          <a:p>
            <a:endParaRPr lang="en-US"/>
          </a:p>
        </p:txBody>
      </p:sp>
      <p:pic>
        <p:nvPicPr>
          <p:cNvPr id="68610" name="Picture 2" descr="C:\Users\ADEVEN\Desktop\CA vs CO.PNG"/>
          <p:cNvPicPr>
            <a:picLocks noChangeAspect="1" noChangeArrowheads="1"/>
          </p:cNvPicPr>
          <p:nvPr/>
        </p:nvPicPr>
        <p:blipFill>
          <a:blip r:embed="rId2"/>
          <a:srcRect/>
          <a:stretch>
            <a:fillRect/>
          </a:stretch>
        </p:blipFill>
        <p:spPr bwMode="auto">
          <a:xfrm>
            <a:off x="152400" y="1600201"/>
            <a:ext cx="8643812" cy="4572000"/>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Basic Organization of a Computer System</a:t>
            </a:r>
            <a:endParaRPr lang="en-US" dirty="0"/>
          </a:p>
        </p:txBody>
      </p:sp>
      <p:sp>
        <p:nvSpPr>
          <p:cNvPr id="3" name="Content Placeholder 2"/>
          <p:cNvSpPr>
            <a:spLocks noGrp="1"/>
          </p:cNvSpPr>
          <p:nvPr>
            <p:ph idx="1"/>
          </p:nvPr>
        </p:nvSpPr>
        <p:spPr/>
        <p:txBody>
          <a:bodyPr/>
          <a:lstStyle/>
          <a:p>
            <a:endParaRPr lang="en-US"/>
          </a:p>
        </p:txBody>
      </p:sp>
      <p:pic>
        <p:nvPicPr>
          <p:cNvPr id="69634" name="Picture 2" descr="C:\Users\ADEVEN\Desktop\basic organization of computer system.PNG"/>
          <p:cNvPicPr>
            <a:picLocks noChangeAspect="1" noChangeArrowheads="1"/>
          </p:cNvPicPr>
          <p:nvPr/>
        </p:nvPicPr>
        <p:blipFill>
          <a:blip r:embed="rId2"/>
          <a:srcRect/>
          <a:stretch>
            <a:fillRect/>
          </a:stretch>
        </p:blipFill>
        <p:spPr bwMode="auto">
          <a:xfrm>
            <a:off x="228600" y="1495905"/>
            <a:ext cx="8610600" cy="4531428"/>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fontAlgn="base"/>
            <a:r>
              <a:rPr lang="en-US" dirty="0" smtClean="0"/>
              <a:t>A computer consists of input unit that takes input, a CPU that processes the input and an output unit that produces output. </a:t>
            </a:r>
          </a:p>
          <a:p>
            <a:pPr algn="just" fontAlgn="base"/>
            <a:r>
              <a:rPr lang="en-US" dirty="0" smtClean="0"/>
              <a:t>All these </a:t>
            </a:r>
            <a:r>
              <a:rPr lang="en-US" dirty="0" smtClean="0">
                <a:solidFill>
                  <a:srgbClr val="C00000"/>
                </a:solidFill>
              </a:rPr>
              <a:t>devices communicate with each other through a common bus.</a:t>
            </a:r>
          </a:p>
          <a:p>
            <a:pPr algn="just" fontAlgn="base"/>
            <a:r>
              <a:rPr lang="en-US" dirty="0" smtClean="0"/>
              <a:t> A </a:t>
            </a:r>
            <a:r>
              <a:rPr lang="en-US" b="1" dirty="0" smtClean="0">
                <a:solidFill>
                  <a:srgbClr val="00B050"/>
                </a:solidFill>
              </a:rPr>
              <a:t>bus is a transmission path, made of a set of conducting wires over which data or information in the form of electric signals, is passed from one component to another in a computer. </a:t>
            </a:r>
          </a:p>
          <a:p>
            <a:pPr algn="just" fontAlgn="base"/>
            <a:r>
              <a:rPr lang="en-US" dirty="0" smtClean="0"/>
              <a:t>The bus can be of three types </a:t>
            </a:r>
            <a:r>
              <a:rPr lang="en-US" b="1" dirty="0" smtClean="0">
                <a:solidFill>
                  <a:srgbClr val="C00000"/>
                </a:solidFill>
              </a:rPr>
              <a:t>– Address bus, Data bus and Control Bus.</a:t>
            </a:r>
          </a:p>
          <a:p>
            <a:pPr algn="just"/>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Following figure shows the connection of various functional components:</a:t>
            </a:r>
            <a:br>
              <a:rPr lang="en-US" sz="2400" dirty="0" smtClean="0"/>
            </a:br>
            <a:endParaRPr lang="en-US" sz="2400" dirty="0"/>
          </a:p>
        </p:txBody>
      </p:sp>
      <p:sp>
        <p:nvSpPr>
          <p:cNvPr id="3" name="Content Placeholder 2"/>
          <p:cNvSpPr>
            <a:spLocks noGrp="1"/>
          </p:cNvSpPr>
          <p:nvPr>
            <p:ph idx="1"/>
          </p:nvPr>
        </p:nvSpPr>
        <p:spPr/>
        <p:txBody>
          <a:bodyPr/>
          <a:lstStyle/>
          <a:p>
            <a:endParaRPr lang="en-US" dirty="0"/>
          </a:p>
        </p:txBody>
      </p:sp>
      <p:pic>
        <p:nvPicPr>
          <p:cNvPr id="73730" name="Picture 2" descr="Connection of the functional components"/>
          <p:cNvPicPr>
            <a:picLocks noChangeAspect="1" noChangeArrowheads="1"/>
          </p:cNvPicPr>
          <p:nvPr/>
        </p:nvPicPr>
        <p:blipFill>
          <a:blip r:embed="rId2"/>
          <a:srcRect/>
          <a:stretch>
            <a:fillRect/>
          </a:stretch>
        </p:blipFill>
        <p:spPr bwMode="auto">
          <a:xfrm>
            <a:off x="1524000" y="1447800"/>
            <a:ext cx="5048250" cy="4829176"/>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dirty="0" smtClean="0"/>
              <a:t>The </a:t>
            </a:r>
            <a:r>
              <a:rPr lang="en-US" dirty="0" smtClean="0">
                <a:solidFill>
                  <a:srgbClr val="C00000"/>
                </a:solidFill>
              </a:rPr>
              <a:t>address bus carries </a:t>
            </a:r>
            <a:r>
              <a:rPr lang="en-US" dirty="0" smtClean="0"/>
              <a:t>the </a:t>
            </a:r>
            <a:r>
              <a:rPr lang="en-US" dirty="0" smtClean="0">
                <a:solidFill>
                  <a:srgbClr val="00B050"/>
                </a:solidFill>
              </a:rPr>
              <a:t>address location </a:t>
            </a:r>
            <a:r>
              <a:rPr lang="en-US" dirty="0" smtClean="0"/>
              <a:t>of the data or instruction. </a:t>
            </a:r>
          </a:p>
          <a:p>
            <a:pPr algn="just"/>
            <a:r>
              <a:rPr lang="en-US" dirty="0" smtClean="0"/>
              <a:t>The </a:t>
            </a:r>
            <a:r>
              <a:rPr lang="en-US" dirty="0" smtClean="0">
                <a:solidFill>
                  <a:srgbClr val="C00000"/>
                </a:solidFill>
              </a:rPr>
              <a:t>data bus </a:t>
            </a:r>
            <a:r>
              <a:rPr lang="en-US" dirty="0" smtClean="0"/>
              <a:t>carries </a:t>
            </a:r>
            <a:r>
              <a:rPr lang="en-US" dirty="0" smtClean="0">
                <a:solidFill>
                  <a:srgbClr val="00B050"/>
                </a:solidFill>
              </a:rPr>
              <a:t>data from one </a:t>
            </a:r>
            <a:r>
              <a:rPr lang="en-US" dirty="0" smtClean="0"/>
              <a:t>component to another and the </a:t>
            </a:r>
            <a:r>
              <a:rPr lang="en-US" dirty="0" smtClean="0">
                <a:solidFill>
                  <a:srgbClr val="0070C0"/>
                </a:solidFill>
              </a:rPr>
              <a:t>control bus carries the control </a:t>
            </a:r>
            <a:r>
              <a:rPr lang="en-US" dirty="0" smtClean="0"/>
              <a:t>signals. </a:t>
            </a:r>
          </a:p>
          <a:p>
            <a:pPr algn="just"/>
            <a:r>
              <a:rPr lang="en-US" dirty="0" smtClean="0"/>
              <a:t>The </a:t>
            </a:r>
            <a:r>
              <a:rPr lang="en-US" b="1" dirty="0" smtClean="0">
                <a:solidFill>
                  <a:srgbClr val="C00000"/>
                </a:solidFill>
              </a:rPr>
              <a:t>system bus is the common communication path that carries signals to/from CPU, main memory and input/output devices. </a:t>
            </a:r>
          </a:p>
          <a:p>
            <a:pPr algn="just"/>
            <a:r>
              <a:rPr lang="en-US" dirty="0" smtClean="0"/>
              <a:t>The input/output devices communicate with the system bus through the controller circuit which helps in managing various input/output devices attached to the computer.</a:t>
            </a:r>
          </a:p>
          <a:p>
            <a:pPr algn="just"/>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30" name="Picture 6" descr="C:\Users\ADEVEN\Desktop\1.PNG"/>
          <p:cNvPicPr>
            <a:picLocks noChangeAspect="1" noChangeArrowheads="1"/>
          </p:cNvPicPr>
          <p:nvPr/>
        </p:nvPicPr>
        <p:blipFill>
          <a:blip r:embed="rId2"/>
          <a:srcRect/>
          <a:stretch>
            <a:fillRect/>
          </a:stretch>
        </p:blipFill>
        <p:spPr bwMode="auto">
          <a:xfrm>
            <a:off x="0" y="0"/>
            <a:ext cx="6705600" cy="1295400"/>
          </a:xfrm>
          <a:prstGeom prst="rect">
            <a:avLst/>
          </a:prstGeom>
          <a:noFill/>
        </p:spPr>
      </p:pic>
      <p:pic>
        <p:nvPicPr>
          <p:cNvPr id="1031" name="Picture 7" descr="C:\Users\ADEVEN\Desktop\2.PNG"/>
          <p:cNvPicPr>
            <a:picLocks noChangeAspect="1" noChangeArrowheads="1"/>
          </p:cNvPicPr>
          <p:nvPr/>
        </p:nvPicPr>
        <p:blipFill>
          <a:blip r:embed="rId3"/>
          <a:srcRect/>
          <a:stretch>
            <a:fillRect/>
          </a:stretch>
        </p:blipFill>
        <p:spPr bwMode="auto">
          <a:xfrm>
            <a:off x="0" y="1295400"/>
            <a:ext cx="9144000" cy="4924425"/>
          </a:xfrm>
          <a:prstGeom prst="rect">
            <a:avLst/>
          </a:prstGeom>
          <a:noFill/>
        </p:spPr>
      </p:pic>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72706" name="Picture 2" descr="C:\Users\ADEVEN\Desktop\3.PNG"/>
          <p:cNvPicPr>
            <a:picLocks noChangeAspect="1" noChangeArrowheads="1"/>
          </p:cNvPicPr>
          <p:nvPr/>
        </p:nvPicPr>
        <p:blipFill>
          <a:blip r:embed="rId2"/>
          <a:srcRect/>
          <a:stretch>
            <a:fillRect/>
          </a:stretch>
        </p:blipFill>
        <p:spPr bwMode="auto">
          <a:xfrm>
            <a:off x="0" y="0"/>
            <a:ext cx="9144000" cy="2019300"/>
          </a:xfrm>
          <a:prstGeom prst="rect">
            <a:avLst/>
          </a:prstGeom>
          <a:noFill/>
        </p:spPr>
      </p:pic>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CPU</a:t>
            </a:r>
            <a:endParaRPr lang="en-US" dirty="0"/>
          </a:p>
        </p:txBody>
      </p:sp>
      <p:sp>
        <p:nvSpPr>
          <p:cNvPr id="3" name="Content Placeholder 2"/>
          <p:cNvSpPr>
            <a:spLocks noGrp="1"/>
          </p:cNvSpPr>
          <p:nvPr>
            <p:ph idx="1"/>
          </p:nvPr>
        </p:nvSpPr>
        <p:spPr>
          <a:xfrm>
            <a:off x="457200" y="914400"/>
            <a:ext cx="8229600" cy="4525963"/>
          </a:xfrm>
        </p:spPr>
        <p:txBody>
          <a:bodyPr>
            <a:normAutofit/>
          </a:bodyPr>
          <a:lstStyle/>
          <a:p>
            <a:pPr algn="just"/>
            <a:r>
              <a:rPr lang="en-US" sz="2000" dirty="0" smtClean="0"/>
              <a:t>Alternately referred to as a </a:t>
            </a:r>
            <a:r>
              <a:rPr lang="en-US" sz="2000" b="1" dirty="0" smtClean="0"/>
              <a:t>processor</a:t>
            </a:r>
            <a:r>
              <a:rPr lang="en-US" sz="2000" dirty="0" smtClean="0"/>
              <a:t>, </a:t>
            </a:r>
            <a:r>
              <a:rPr lang="en-US" sz="2000" b="1" dirty="0" smtClean="0"/>
              <a:t>central processor</a:t>
            </a:r>
            <a:r>
              <a:rPr lang="en-US" sz="2000" dirty="0" smtClean="0"/>
              <a:t>, or </a:t>
            </a:r>
            <a:r>
              <a:rPr lang="en-US" sz="2000" b="1" dirty="0" smtClean="0"/>
              <a:t>microprocessor</a:t>
            </a:r>
            <a:r>
              <a:rPr lang="en-US" sz="2000" dirty="0" smtClean="0"/>
              <a:t>, the </a:t>
            </a:r>
            <a:r>
              <a:rPr lang="en-US" sz="2000" b="1" dirty="0" smtClean="0"/>
              <a:t>CPU</a:t>
            </a:r>
            <a:r>
              <a:rPr lang="en-US" sz="2000" dirty="0" smtClean="0"/>
              <a:t> is the </a:t>
            </a:r>
            <a:r>
              <a:rPr lang="en-US" sz="2000" b="1" dirty="0" smtClean="0"/>
              <a:t>central processing unit</a:t>
            </a:r>
            <a:r>
              <a:rPr lang="en-US" sz="2000" dirty="0" smtClean="0"/>
              <a:t> of the computer. A computer's CPU handles all </a:t>
            </a:r>
            <a:r>
              <a:rPr lang="en-US" sz="2000" dirty="0" smtClean="0">
                <a:hlinkClick r:id="rId2"/>
              </a:rPr>
              <a:t>instructions</a:t>
            </a:r>
            <a:r>
              <a:rPr lang="en-US" sz="2000" dirty="0" smtClean="0"/>
              <a:t> it receives from </a:t>
            </a:r>
            <a:r>
              <a:rPr lang="en-US" sz="2000" dirty="0" smtClean="0">
                <a:hlinkClick r:id="rId3"/>
              </a:rPr>
              <a:t>hardware</a:t>
            </a:r>
            <a:r>
              <a:rPr lang="en-US" sz="2000" dirty="0" smtClean="0"/>
              <a:t> and </a:t>
            </a:r>
            <a:r>
              <a:rPr lang="en-US" sz="2000" dirty="0" smtClean="0">
                <a:hlinkClick r:id="rId4"/>
              </a:rPr>
              <a:t>software</a:t>
            </a:r>
            <a:r>
              <a:rPr lang="en-US" sz="2000" dirty="0" smtClean="0"/>
              <a:t> running on the computer. </a:t>
            </a:r>
          </a:p>
          <a:p>
            <a:pPr algn="just"/>
            <a:r>
              <a:rPr lang="en-US" sz="2000" dirty="0" smtClean="0"/>
              <a:t>In the CPU, there are two primary components.</a:t>
            </a:r>
          </a:p>
          <a:p>
            <a:pPr lvl="1" algn="just"/>
            <a:r>
              <a:rPr lang="en-US" sz="2000" dirty="0" smtClean="0">
                <a:hlinkClick r:id="rId5"/>
              </a:rPr>
              <a:t>ALU</a:t>
            </a:r>
            <a:r>
              <a:rPr lang="en-US" sz="2000" dirty="0" smtClean="0"/>
              <a:t> (arithmetic logic unit) - performs mathematical, logical, and decision operations.</a:t>
            </a:r>
          </a:p>
          <a:p>
            <a:pPr lvl="1" algn="just"/>
            <a:r>
              <a:rPr lang="en-US" sz="2000" dirty="0" smtClean="0">
                <a:hlinkClick r:id="rId6"/>
              </a:rPr>
              <a:t>CU</a:t>
            </a:r>
            <a:r>
              <a:rPr lang="en-US" sz="2000" dirty="0" smtClean="0"/>
              <a:t> (control unit) - directs all the processors operations.</a:t>
            </a:r>
          </a:p>
          <a:p>
            <a:pPr algn="just">
              <a:buNone/>
            </a:pPr>
            <a:endParaRPr lang="en-US" sz="2400" dirty="0"/>
          </a:p>
        </p:txBody>
      </p:sp>
      <p:pic>
        <p:nvPicPr>
          <p:cNvPr id="1026" name="Picture 2" descr="Machine cycle"/>
          <p:cNvPicPr>
            <a:picLocks noChangeAspect="1" noChangeArrowheads="1"/>
          </p:cNvPicPr>
          <p:nvPr/>
        </p:nvPicPr>
        <p:blipFill>
          <a:blip r:embed="rId7"/>
          <a:srcRect/>
          <a:stretch>
            <a:fillRect/>
          </a:stretch>
        </p:blipFill>
        <p:spPr bwMode="auto">
          <a:xfrm>
            <a:off x="1295400" y="3667125"/>
            <a:ext cx="6477000" cy="2581275"/>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CPU</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The following tasks are to be performed by the CPU:</a:t>
            </a:r>
          </a:p>
          <a:p>
            <a:pPr marL="971550" lvl="1" indent="-514350" algn="just">
              <a:buFont typeface="+mj-lt"/>
              <a:buAutoNum type="arabicPeriod"/>
            </a:pPr>
            <a:r>
              <a:rPr lang="en-US" b="1" dirty="0" smtClean="0">
                <a:solidFill>
                  <a:srgbClr val="C00000"/>
                </a:solidFill>
              </a:rPr>
              <a:t>Fetch instructions:</a:t>
            </a:r>
            <a:r>
              <a:rPr lang="en-US" dirty="0" smtClean="0"/>
              <a:t> The CPU must read instructions from the memory.</a:t>
            </a:r>
          </a:p>
          <a:p>
            <a:pPr marL="971550" lvl="1" indent="-514350" algn="just">
              <a:buFont typeface="+mj-lt"/>
              <a:buAutoNum type="arabicPeriod"/>
            </a:pPr>
            <a:r>
              <a:rPr lang="en-US" b="1" dirty="0" smtClean="0">
                <a:solidFill>
                  <a:srgbClr val="00B050"/>
                </a:solidFill>
              </a:rPr>
              <a:t>Interpret instructions:</a:t>
            </a:r>
            <a:r>
              <a:rPr lang="en-US" dirty="0" smtClean="0"/>
              <a:t> The instructions must be decoded to determine what action is required.</a:t>
            </a:r>
          </a:p>
          <a:p>
            <a:pPr marL="971550" lvl="1" indent="-514350" algn="just">
              <a:buFont typeface="+mj-lt"/>
              <a:buAutoNum type="arabicPeriod"/>
            </a:pPr>
            <a:r>
              <a:rPr lang="en-US" b="1" dirty="0" smtClean="0">
                <a:solidFill>
                  <a:srgbClr val="C00000"/>
                </a:solidFill>
              </a:rPr>
              <a:t>Fetch data:</a:t>
            </a:r>
            <a:r>
              <a:rPr lang="en-US" dirty="0" smtClean="0"/>
              <a:t> The execution of an instruction may require reading data from memory or an I/O module.</a:t>
            </a:r>
          </a:p>
          <a:p>
            <a:pPr marL="971550" lvl="1" indent="-514350" algn="just">
              <a:buFont typeface="+mj-lt"/>
              <a:buAutoNum type="arabicPeriod"/>
            </a:pPr>
            <a:r>
              <a:rPr lang="en-US" b="1" dirty="0" smtClean="0">
                <a:solidFill>
                  <a:srgbClr val="00B050"/>
                </a:solidFill>
              </a:rPr>
              <a:t>Process data:</a:t>
            </a:r>
            <a:r>
              <a:rPr lang="en-US" dirty="0" smtClean="0">
                <a:solidFill>
                  <a:srgbClr val="00B050"/>
                </a:solidFill>
              </a:rPr>
              <a:t> </a:t>
            </a:r>
            <a:r>
              <a:rPr lang="en-US" dirty="0" smtClean="0"/>
              <a:t>The execution of an instruction may require performing some arithmetic or logical operations on data.</a:t>
            </a:r>
          </a:p>
          <a:p>
            <a:pPr marL="971550" lvl="1" indent="-514350" algn="just">
              <a:buFont typeface="+mj-lt"/>
              <a:buAutoNum type="arabicPeriod"/>
            </a:pPr>
            <a:r>
              <a:rPr lang="en-US" b="1" dirty="0" smtClean="0">
                <a:solidFill>
                  <a:srgbClr val="C00000"/>
                </a:solidFill>
              </a:rPr>
              <a:t>Write data</a:t>
            </a:r>
            <a:r>
              <a:rPr lang="en-US" b="1" dirty="0" smtClean="0"/>
              <a:t>:</a:t>
            </a:r>
            <a:r>
              <a:rPr lang="en-US" dirty="0" smtClean="0"/>
              <a:t> The results of an execution may require writing data to the memory or an I/O module.</a:t>
            </a:r>
          </a:p>
          <a:p>
            <a:pPr algn="just"/>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8850" name="Picture 2" descr="https://image1.slideserve.com/1583701/inside-the-system-unit1-n.jpg"/>
          <p:cNvPicPr>
            <a:picLocks noChangeAspect="1" noChangeArrowheads="1"/>
          </p:cNvPicPr>
          <p:nvPr/>
        </p:nvPicPr>
        <p:blipFill>
          <a:blip r:embed="rId2"/>
          <a:srcRect/>
          <a:stretch>
            <a:fillRect/>
          </a:stretch>
        </p:blipFill>
        <p:spPr bwMode="auto">
          <a:xfrm>
            <a:off x="762000" y="914400"/>
            <a:ext cx="6858000" cy="5143501"/>
          </a:xfrm>
          <a:prstGeom prst="rect">
            <a:avLst/>
          </a:prstGeom>
          <a:noFill/>
        </p:spPr>
      </p:pic>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7826" name="Picture 2" descr="https://image1.slideserve.com/1583701/how-the-cpu-works3-n.jpg"/>
          <p:cNvPicPr>
            <a:picLocks noChangeAspect="1" noChangeArrowheads="1"/>
          </p:cNvPicPr>
          <p:nvPr/>
        </p:nvPicPr>
        <p:blipFill>
          <a:blip r:embed="rId2"/>
          <a:srcRect/>
          <a:stretch>
            <a:fillRect/>
          </a:stretch>
        </p:blipFill>
        <p:spPr bwMode="auto">
          <a:xfrm>
            <a:off x="457200" y="152400"/>
            <a:ext cx="8102600" cy="6076951"/>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Hierarchy </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The memory is characterized on the basis of two key factors—</a:t>
            </a:r>
            <a:r>
              <a:rPr lang="en-US" b="1" dirty="0" smtClean="0">
                <a:solidFill>
                  <a:srgbClr val="C00000"/>
                </a:solidFill>
              </a:rPr>
              <a:t>capacity and access time. </a:t>
            </a:r>
            <a:r>
              <a:rPr lang="en-US" dirty="0" smtClean="0"/>
              <a:t>Capacity is the amount of information (in bits) that a memory can store. </a:t>
            </a:r>
          </a:p>
          <a:p>
            <a:pPr algn="just"/>
            <a:r>
              <a:rPr lang="en-US" dirty="0" smtClean="0">
                <a:solidFill>
                  <a:srgbClr val="00B050"/>
                </a:solidFill>
              </a:rPr>
              <a:t>Access time is the time interval between the read/ write request and the availability of data</a:t>
            </a:r>
            <a:r>
              <a:rPr lang="en-US" dirty="0" smtClean="0"/>
              <a:t>. </a:t>
            </a:r>
          </a:p>
          <a:p>
            <a:pPr algn="just"/>
            <a:r>
              <a:rPr lang="en-US" dirty="0" smtClean="0"/>
              <a:t>The lesser the access time, the faster is the speed of memory.</a:t>
            </a:r>
          </a:p>
          <a:p>
            <a:pPr algn="just"/>
            <a:r>
              <a:rPr lang="en-US" dirty="0" smtClean="0"/>
              <a:t> Ideally, we want the memory with fastest speed and largest capacity. However, the cost of fast memory is very high. </a:t>
            </a:r>
          </a:p>
          <a:p>
            <a:pPr algn="just"/>
            <a:r>
              <a:rPr lang="en-US" dirty="0" smtClean="0"/>
              <a:t>The computer uses a hierarchy of memory that is organized in a manner to enable the fastest speed and largest capacity of memory</a:t>
            </a: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Main Objectives of a Memory Hierarchy:</a:t>
            </a:r>
            <a:br>
              <a:rPr lang="en-US" sz="3600" dirty="0" smtClean="0"/>
            </a:br>
            <a:endParaRPr lang="en-US" sz="3600" dirty="0"/>
          </a:p>
        </p:txBody>
      </p:sp>
      <p:sp>
        <p:nvSpPr>
          <p:cNvPr id="3" name="Content Placeholder 2"/>
          <p:cNvSpPr>
            <a:spLocks noGrp="1"/>
          </p:cNvSpPr>
          <p:nvPr>
            <p:ph idx="1"/>
          </p:nvPr>
        </p:nvSpPr>
        <p:spPr/>
        <p:txBody>
          <a:bodyPr/>
          <a:lstStyle/>
          <a:p>
            <a:r>
              <a:rPr lang="en-US" dirty="0" smtClean="0"/>
              <a:t>1. To </a:t>
            </a:r>
            <a:r>
              <a:rPr lang="en-US" dirty="0" smtClean="0">
                <a:solidFill>
                  <a:srgbClr val="C00000"/>
                </a:solidFill>
              </a:rPr>
              <a:t>minimize execution time </a:t>
            </a:r>
            <a:r>
              <a:rPr lang="en-US" dirty="0" smtClean="0"/>
              <a:t>of executing programs </a:t>
            </a:r>
          </a:p>
          <a:p>
            <a:r>
              <a:rPr lang="en-US" dirty="0" smtClean="0"/>
              <a:t>2. To </a:t>
            </a:r>
            <a:r>
              <a:rPr lang="en-US" dirty="0" smtClean="0">
                <a:solidFill>
                  <a:srgbClr val="00B050"/>
                </a:solidFill>
              </a:rPr>
              <a:t>maximize the throughput </a:t>
            </a:r>
            <a:r>
              <a:rPr lang="en-US" dirty="0" smtClean="0"/>
              <a:t>of the computer </a:t>
            </a:r>
          </a:p>
          <a:p>
            <a:r>
              <a:rPr lang="en-US" dirty="0" smtClean="0"/>
              <a:t>3. To </a:t>
            </a:r>
            <a:r>
              <a:rPr lang="en-US" dirty="0" smtClean="0">
                <a:solidFill>
                  <a:srgbClr val="C00000"/>
                </a:solidFill>
              </a:rPr>
              <a:t>minimize response time </a:t>
            </a:r>
          </a:p>
          <a:p>
            <a:r>
              <a:rPr lang="en-US" dirty="0" smtClean="0"/>
              <a:t>subject to the constraint that high-speed memory is limited in size.</a:t>
            </a:r>
          </a:p>
          <a:p>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Two Principles of Locality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pPr algn="just"/>
            <a:r>
              <a:rPr lang="en-US" b="1" dirty="0" smtClean="0">
                <a:solidFill>
                  <a:srgbClr val="C00000"/>
                </a:solidFill>
              </a:rPr>
              <a:t>Temporal Locality</a:t>
            </a:r>
            <a:r>
              <a:rPr lang="en-US" dirty="0" smtClean="0"/>
              <a:t>: If an item is referenced, </a:t>
            </a:r>
            <a:r>
              <a:rPr lang="en-US" b="1" dirty="0" smtClean="0">
                <a:solidFill>
                  <a:srgbClr val="00B050"/>
                </a:solidFill>
              </a:rPr>
              <a:t>it will tend to be referenced again in the near future</a:t>
            </a:r>
            <a:r>
              <a:rPr lang="en-US" dirty="0" smtClean="0"/>
              <a:t>. </a:t>
            </a:r>
          </a:p>
          <a:p>
            <a:pPr algn="just"/>
            <a:r>
              <a:rPr lang="en-US" b="1" dirty="0" smtClean="0">
                <a:solidFill>
                  <a:srgbClr val="C00000"/>
                </a:solidFill>
              </a:rPr>
              <a:t>Spatial Locality: </a:t>
            </a:r>
            <a:r>
              <a:rPr lang="en-US" dirty="0" smtClean="0"/>
              <a:t>If an item is referenced, items </a:t>
            </a:r>
            <a:r>
              <a:rPr lang="en-US" b="1" dirty="0" smtClean="0">
                <a:solidFill>
                  <a:srgbClr val="00B050"/>
                </a:solidFill>
              </a:rPr>
              <a:t>whose addresses are close will tend to be referenced soon. </a:t>
            </a:r>
          </a:p>
          <a:p>
            <a:pPr algn="just"/>
            <a:r>
              <a:rPr lang="en-US" dirty="0" smtClean="0"/>
              <a:t>Empirical and theoretical justification:</a:t>
            </a:r>
          </a:p>
          <a:p>
            <a:pPr lvl="1" algn="just"/>
            <a:r>
              <a:rPr lang="en-US" dirty="0" smtClean="0"/>
              <a:t> • programs tend to stay in loops, so instructions and their data are repeatedly accessed (temporal) </a:t>
            </a:r>
          </a:p>
          <a:p>
            <a:pPr lvl="1" algn="just"/>
            <a:r>
              <a:rPr lang="en-US" dirty="0" smtClean="0"/>
              <a:t>• instructions tend to be executed sequentially (spatial) </a:t>
            </a:r>
          </a:p>
          <a:p>
            <a:pPr lvl="1" algn="just"/>
            <a:r>
              <a:rPr lang="en-US" dirty="0" smtClean="0"/>
              <a:t>• data tends to be accessed sequentially, as in array accesses (spatial) </a:t>
            </a:r>
          </a:p>
          <a:p>
            <a:pPr algn="just"/>
            <a:r>
              <a:rPr lang="en-US" dirty="0" smtClean="0"/>
              <a:t>The Memory Hierarchy is based on the idea that the faster the memory, the more costly to build and therefore the smaller in capacity, and conversely, the larger the memory, the slower to access and less costly</a:t>
            </a: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Hierarchy </a:t>
            </a:r>
            <a:endParaRPr lang="en-US" dirty="0"/>
          </a:p>
        </p:txBody>
      </p:sp>
      <p:sp>
        <p:nvSpPr>
          <p:cNvPr id="3" name="Content Placeholder 2"/>
          <p:cNvSpPr>
            <a:spLocks noGrp="1"/>
          </p:cNvSpPr>
          <p:nvPr>
            <p:ph idx="1"/>
          </p:nvPr>
        </p:nvSpPr>
        <p:spPr/>
        <p:txBody>
          <a:bodyPr/>
          <a:lstStyle/>
          <a:p>
            <a:endParaRPr lang="en-US" dirty="0"/>
          </a:p>
        </p:txBody>
      </p:sp>
      <p:pic>
        <p:nvPicPr>
          <p:cNvPr id="1025" name="Picture 1" descr="C:\Users\ADEVEN\Desktop\memory hierarchy.PNG"/>
          <p:cNvPicPr>
            <a:picLocks noChangeAspect="1" noChangeArrowheads="1"/>
          </p:cNvPicPr>
          <p:nvPr/>
        </p:nvPicPr>
        <p:blipFill>
          <a:blip r:embed="rId2"/>
          <a:srcRect/>
          <a:stretch>
            <a:fillRect/>
          </a:stretch>
        </p:blipFill>
        <p:spPr bwMode="auto">
          <a:xfrm>
            <a:off x="914400" y="1905000"/>
            <a:ext cx="7270587" cy="4138612"/>
          </a:xfrm>
          <a:prstGeom prst="rect">
            <a:avLst/>
          </a:prstGeom>
          <a:noFill/>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Hierarchy </a:t>
            </a:r>
            <a:endParaRPr lang="en-US" dirty="0"/>
          </a:p>
        </p:txBody>
      </p:sp>
      <p:sp>
        <p:nvSpPr>
          <p:cNvPr id="3" name="Content Placeholder 2"/>
          <p:cNvSpPr>
            <a:spLocks noGrp="1"/>
          </p:cNvSpPr>
          <p:nvPr>
            <p:ph idx="1"/>
          </p:nvPr>
        </p:nvSpPr>
        <p:spPr/>
        <p:txBody>
          <a:bodyPr>
            <a:normAutofit/>
          </a:bodyPr>
          <a:lstStyle/>
          <a:p>
            <a:pPr algn="just"/>
            <a:r>
              <a:rPr lang="en-US" dirty="0" smtClean="0"/>
              <a:t>The internal memory and external memory are the two broad categories of memory used in the computer. </a:t>
            </a:r>
          </a:p>
          <a:p>
            <a:pPr algn="just"/>
            <a:r>
              <a:rPr lang="en-US" dirty="0" smtClean="0"/>
              <a:t>The internal memory consists of the </a:t>
            </a:r>
            <a:r>
              <a:rPr lang="en-US" b="1" dirty="0" smtClean="0">
                <a:solidFill>
                  <a:srgbClr val="C00000"/>
                </a:solidFill>
              </a:rPr>
              <a:t>CPU registers, cache memory and primary memory</a:t>
            </a:r>
            <a:r>
              <a:rPr lang="en-US" dirty="0" smtClean="0"/>
              <a:t>. The internal memory is used by the CPU to perform the computing tasks.</a:t>
            </a:r>
          </a:p>
          <a:p>
            <a:pPr algn="just"/>
            <a:r>
              <a:rPr lang="en-US" dirty="0" smtClean="0"/>
              <a:t> The external memory is also called the secondary memory. The secondary memory </a:t>
            </a:r>
            <a:r>
              <a:rPr lang="en-US" dirty="0" smtClean="0">
                <a:solidFill>
                  <a:srgbClr val="00B050"/>
                </a:solidFill>
              </a:rPr>
              <a:t>is used to store the large amount of data and the software. </a:t>
            </a:r>
            <a:endParaRPr lang="en-US" dirty="0">
              <a:solidFill>
                <a:srgbClr val="00B050"/>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Hierarchy </a:t>
            </a:r>
            <a:endParaRPr lang="en-US" dirty="0"/>
          </a:p>
        </p:txBody>
      </p:sp>
      <p:sp>
        <p:nvSpPr>
          <p:cNvPr id="3" name="Content Placeholder 2"/>
          <p:cNvSpPr>
            <a:spLocks noGrp="1"/>
          </p:cNvSpPr>
          <p:nvPr>
            <p:ph idx="1"/>
          </p:nvPr>
        </p:nvSpPr>
        <p:spPr/>
        <p:txBody>
          <a:bodyPr/>
          <a:lstStyle/>
          <a:p>
            <a:pPr algn="just"/>
            <a:r>
              <a:rPr lang="en-US" dirty="0" smtClean="0"/>
              <a:t>Internal Memory—The key features of internal memory are—</a:t>
            </a:r>
          </a:p>
          <a:p>
            <a:pPr lvl="1" algn="just"/>
            <a:r>
              <a:rPr lang="en-US" dirty="0" smtClean="0"/>
              <a:t>(1) </a:t>
            </a:r>
            <a:r>
              <a:rPr lang="en-US" dirty="0" smtClean="0">
                <a:solidFill>
                  <a:srgbClr val="C00000"/>
                </a:solidFill>
              </a:rPr>
              <a:t>limited storage capacity</a:t>
            </a:r>
            <a:r>
              <a:rPr lang="en-US" dirty="0" smtClean="0"/>
              <a:t>,</a:t>
            </a:r>
          </a:p>
          <a:p>
            <a:pPr lvl="1" algn="just"/>
            <a:r>
              <a:rPr lang="en-US" dirty="0" smtClean="0"/>
              <a:t> (2</a:t>
            </a:r>
            <a:r>
              <a:rPr lang="en-US" dirty="0" smtClean="0">
                <a:solidFill>
                  <a:srgbClr val="00B050"/>
                </a:solidFill>
              </a:rPr>
              <a:t>) temporary storage</a:t>
            </a:r>
            <a:r>
              <a:rPr lang="en-US" dirty="0" smtClean="0"/>
              <a:t>, </a:t>
            </a:r>
          </a:p>
          <a:p>
            <a:pPr lvl="1" algn="just"/>
            <a:r>
              <a:rPr lang="en-US" dirty="0" smtClean="0"/>
              <a:t>(3) </a:t>
            </a:r>
            <a:r>
              <a:rPr lang="en-US" dirty="0" smtClean="0">
                <a:solidFill>
                  <a:srgbClr val="C00000"/>
                </a:solidFill>
              </a:rPr>
              <a:t>fast access</a:t>
            </a:r>
            <a:r>
              <a:rPr lang="en-US" dirty="0" smtClean="0"/>
              <a:t>, and </a:t>
            </a:r>
          </a:p>
          <a:p>
            <a:pPr lvl="1" algn="just"/>
            <a:r>
              <a:rPr lang="en-US" dirty="0" smtClean="0"/>
              <a:t>(4</a:t>
            </a:r>
            <a:r>
              <a:rPr lang="en-US" dirty="0" smtClean="0">
                <a:solidFill>
                  <a:srgbClr val="00B050"/>
                </a:solidFill>
              </a:rPr>
              <a:t>) high cost</a:t>
            </a:r>
            <a:r>
              <a:rPr lang="en-US" dirty="0" smtClean="0"/>
              <a:t>. </a:t>
            </a:r>
          </a:p>
          <a:p>
            <a:pPr algn="just"/>
            <a:r>
              <a:rPr lang="en-US" dirty="0" smtClean="0"/>
              <a:t>Registers, cache memory, and primary memory constitute the internal memory. </a:t>
            </a:r>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Registers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Registers are </a:t>
            </a:r>
            <a:r>
              <a:rPr lang="en-US" b="1" dirty="0" smtClean="0">
                <a:solidFill>
                  <a:srgbClr val="00B050"/>
                </a:solidFill>
              </a:rPr>
              <a:t>high-speed storage areas within the CPU</a:t>
            </a:r>
            <a:r>
              <a:rPr lang="en-US" dirty="0" smtClean="0"/>
              <a:t>, but have the </a:t>
            </a:r>
            <a:r>
              <a:rPr lang="en-US" b="1" dirty="0" smtClean="0">
                <a:solidFill>
                  <a:srgbClr val="C00000"/>
                </a:solidFill>
              </a:rPr>
              <a:t>least storage capacity</a:t>
            </a:r>
            <a:r>
              <a:rPr lang="en-US" dirty="0" smtClean="0"/>
              <a:t>. Registers are not referenced by their address, but are directly accessed and manipulated by the CPU during instruction execution. </a:t>
            </a:r>
          </a:p>
          <a:p>
            <a:pPr algn="just"/>
            <a:r>
              <a:rPr lang="en-US" dirty="0" smtClean="0"/>
              <a:t> Registers store data, instructions, addresses and intermediate results of processing. </a:t>
            </a:r>
            <a:r>
              <a:rPr lang="en-US" b="1" dirty="0" smtClean="0">
                <a:solidFill>
                  <a:srgbClr val="0070C0"/>
                </a:solidFill>
              </a:rPr>
              <a:t>Registers are often referred to as the CPU’s working memory</a:t>
            </a:r>
            <a:r>
              <a:rPr lang="en-US" dirty="0" smtClean="0"/>
              <a:t>.</a:t>
            </a:r>
          </a:p>
          <a:p>
            <a:pPr algn="just"/>
            <a:r>
              <a:rPr lang="en-US" dirty="0" smtClean="0"/>
              <a:t> The data and instructions that </a:t>
            </a:r>
            <a:r>
              <a:rPr lang="en-US" b="1" dirty="0" smtClean="0">
                <a:solidFill>
                  <a:srgbClr val="7030A0"/>
                </a:solidFill>
              </a:rPr>
              <a:t>require processing must be brought in the registers of CPU before </a:t>
            </a:r>
            <a:r>
              <a:rPr lang="en-US" dirty="0" smtClean="0"/>
              <a:t>they can be </a:t>
            </a:r>
            <a:r>
              <a:rPr lang="en-US" b="1" dirty="0" smtClean="0">
                <a:solidFill>
                  <a:srgbClr val="C00000"/>
                </a:solidFill>
              </a:rPr>
              <a:t>processed</a:t>
            </a:r>
            <a:r>
              <a:rPr lang="en-US" dirty="0" smtClean="0"/>
              <a:t>. </a:t>
            </a:r>
          </a:p>
          <a:p>
            <a:pPr algn="just"/>
            <a:r>
              <a:rPr lang="en-US" dirty="0" smtClean="0"/>
              <a:t>For example, if two numbers are to be added, both numbers are brought in the registers, added and the result is also placed in a register.</a:t>
            </a:r>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Registers</a:t>
            </a:r>
            <a:endParaRPr lang="en-US" dirty="0"/>
          </a:p>
        </p:txBody>
      </p:sp>
      <p:sp>
        <p:nvSpPr>
          <p:cNvPr id="3" name="Content Placeholder 2"/>
          <p:cNvSpPr>
            <a:spLocks noGrp="1"/>
          </p:cNvSpPr>
          <p:nvPr>
            <p:ph idx="1"/>
          </p:nvPr>
        </p:nvSpPr>
        <p:spPr/>
        <p:txBody>
          <a:bodyPr>
            <a:normAutofit/>
          </a:bodyPr>
          <a:lstStyle/>
          <a:p>
            <a:pPr algn="just"/>
            <a:r>
              <a:rPr lang="en-US" dirty="0" smtClean="0"/>
              <a:t>Registers are the top of the memory hierarchy and </a:t>
            </a:r>
            <a:r>
              <a:rPr lang="en-US" b="1" dirty="0" smtClean="0">
                <a:solidFill>
                  <a:srgbClr val="00B0F0"/>
                </a:solidFill>
              </a:rPr>
              <a:t>are the fastest </a:t>
            </a:r>
            <a:r>
              <a:rPr lang="en-US" dirty="0" smtClean="0"/>
              <a:t>way for the system to manipulate data.</a:t>
            </a:r>
          </a:p>
          <a:p>
            <a:pPr algn="just"/>
            <a:r>
              <a:rPr lang="en-US" dirty="0" smtClean="0"/>
              <a:t>Registers are </a:t>
            </a:r>
            <a:r>
              <a:rPr lang="en-US" dirty="0" smtClean="0">
                <a:solidFill>
                  <a:srgbClr val="C00000"/>
                </a:solidFill>
              </a:rPr>
              <a:t>normally measured by the number of bits they can hold</a:t>
            </a:r>
            <a:r>
              <a:rPr lang="en-US" dirty="0" smtClean="0"/>
              <a:t>, for example, an 8-bit register means it can store 8 bits of data or a 32-bit register means it can store 32 bit of data.</a:t>
            </a:r>
          </a:p>
          <a:p>
            <a:pPr algn="just"/>
            <a:r>
              <a:rPr lang="en-US" dirty="0" smtClean="0"/>
              <a:t>32-bit processor and 64-bit processor are the terms used to refer to the size of the registers.</a:t>
            </a:r>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Registers</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t>Following are some commonly used registers:</a:t>
            </a:r>
          </a:p>
          <a:p>
            <a:pPr algn="just"/>
            <a:r>
              <a:rPr lang="en-US" b="1" dirty="0" smtClean="0">
                <a:solidFill>
                  <a:srgbClr val="C00000"/>
                </a:solidFill>
              </a:rPr>
              <a:t>Accumulator: </a:t>
            </a:r>
            <a:r>
              <a:rPr lang="en-US" dirty="0" smtClean="0"/>
              <a:t>This is the most common register, </a:t>
            </a:r>
            <a:r>
              <a:rPr lang="en-US" b="1" dirty="0" smtClean="0">
                <a:solidFill>
                  <a:srgbClr val="00B0F0"/>
                </a:solidFill>
              </a:rPr>
              <a:t>used to store data taken out from the memory.</a:t>
            </a:r>
          </a:p>
          <a:p>
            <a:pPr algn="just"/>
            <a:r>
              <a:rPr lang="en-US" b="1" dirty="0" smtClean="0">
                <a:solidFill>
                  <a:srgbClr val="00B050"/>
                </a:solidFill>
              </a:rPr>
              <a:t>General Purpose Registers</a:t>
            </a:r>
            <a:r>
              <a:rPr lang="en-US" dirty="0" smtClean="0">
                <a:solidFill>
                  <a:srgbClr val="00B050"/>
                </a:solidFill>
              </a:rPr>
              <a:t>: </a:t>
            </a:r>
            <a:r>
              <a:rPr lang="en-US" dirty="0" smtClean="0"/>
              <a:t>This is used to store data, intermediate results during program execution. It can be accessed via assembly programming.</a:t>
            </a:r>
          </a:p>
          <a:p>
            <a:pPr algn="just"/>
            <a:r>
              <a:rPr lang="en-US" b="1" dirty="0" smtClean="0"/>
              <a:t>Special Purpose Registers</a:t>
            </a:r>
            <a:r>
              <a:rPr lang="en-US" dirty="0" smtClean="0"/>
              <a:t>: Users do not access these registers. These registers are for Computer system,</a:t>
            </a:r>
          </a:p>
          <a:p>
            <a:pPr lvl="1" algn="just"/>
            <a:r>
              <a:rPr lang="en-US" b="1" dirty="0" smtClean="0">
                <a:solidFill>
                  <a:srgbClr val="C00000"/>
                </a:solidFill>
              </a:rPr>
              <a:t>MAR: Memory Address Register </a:t>
            </a:r>
            <a:r>
              <a:rPr lang="en-US" dirty="0" smtClean="0"/>
              <a:t>are those registers that holds the address for memory unit.</a:t>
            </a:r>
          </a:p>
          <a:p>
            <a:pPr lvl="1" algn="just"/>
            <a:r>
              <a:rPr lang="en-US" b="1" dirty="0" smtClean="0">
                <a:solidFill>
                  <a:srgbClr val="00B050"/>
                </a:solidFill>
              </a:rPr>
              <a:t>MBR: Memory Buffer Register </a:t>
            </a:r>
            <a:r>
              <a:rPr lang="en-US" dirty="0" smtClean="0"/>
              <a:t>stores instruction and data received from the memory and sent from the memory.</a:t>
            </a:r>
          </a:p>
          <a:p>
            <a:pPr lvl="1" algn="just"/>
            <a:r>
              <a:rPr lang="en-US" b="1" dirty="0" smtClean="0">
                <a:solidFill>
                  <a:srgbClr val="C00000"/>
                </a:solidFill>
              </a:rPr>
              <a:t>PC: Program Counter </a:t>
            </a:r>
            <a:r>
              <a:rPr lang="en-US" dirty="0" smtClean="0"/>
              <a:t>points to the next instruction to be executed.</a:t>
            </a:r>
          </a:p>
          <a:p>
            <a:pPr lvl="1" algn="just"/>
            <a:r>
              <a:rPr lang="en-US" b="1" dirty="0" smtClean="0">
                <a:solidFill>
                  <a:srgbClr val="00B050"/>
                </a:solidFill>
              </a:rPr>
              <a:t>IR: Instruction Register </a:t>
            </a:r>
            <a:r>
              <a:rPr lang="en-US" dirty="0" smtClean="0"/>
              <a:t>holds the instruction to be executed.</a:t>
            </a:r>
          </a:p>
          <a:p>
            <a:pPr algn="just"/>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Memory</a:t>
            </a:r>
            <a:endParaRPr lang="en-US" dirty="0"/>
          </a:p>
        </p:txBody>
      </p:sp>
      <p:sp>
        <p:nvSpPr>
          <p:cNvPr id="3" name="Content Placeholder 2"/>
          <p:cNvSpPr>
            <a:spLocks noGrp="1"/>
          </p:cNvSpPr>
          <p:nvPr>
            <p:ph idx="1"/>
          </p:nvPr>
        </p:nvSpPr>
        <p:spPr/>
        <p:txBody>
          <a:bodyPr>
            <a:normAutofit fontScale="92500" lnSpcReduction="10000"/>
          </a:bodyPr>
          <a:lstStyle/>
          <a:p>
            <a:pPr algn="just" fontAlgn="base"/>
            <a:r>
              <a:rPr lang="en-US" dirty="0" smtClean="0"/>
              <a:t>A Cache  is a </a:t>
            </a:r>
            <a:r>
              <a:rPr lang="en-US" b="1" dirty="0" smtClean="0">
                <a:solidFill>
                  <a:srgbClr val="00B050"/>
                </a:solidFill>
              </a:rPr>
              <a:t>small and very fast temporary storage memory</a:t>
            </a:r>
            <a:r>
              <a:rPr lang="en-US" dirty="0" smtClean="0"/>
              <a:t>. It is designed to speed up the transfer of data and instructions. It is located i</a:t>
            </a:r>
            <a:r>
              <a:rPr lang="en-US" dirty="0" smtClean="0">
                <a:solidFill>
                  <a:srgbClr val="C00000"/>
                </a:solidFill>
              </a:rPr>
              <a:t>nside or close to the CPU chip</a:t>
            </a:r>
            <a:r>
              <a:rPr lang="en-US" dirty="0" smtClean="0"/>
              <a:t>. It is faster than RAM and the data/instructions that are most recently or most frequently used by CPU are stored in cache.</a:t>
            </a:r>
          </a:p>
          <a:p>
            <a:pPr algn="just" fontAlgn="base"/>
            <a:r>
              <a:rPr lang="en-US" dirty="0" smtClean="0"/>
              <a:t>The data and instructions are </a:t>
            </a:r>
            <a:r>
              <a:rPr lang="en-US" b="1" dirty="0" smtClean="0">
                <a:solidFill>
                  <a:srgbClr val="C00000"/>
                </a:solidFill>
              </a:rPr>
              <a:t>retrieved from RAM when CPU uses them for the first time</a:t>
            </a:r>
            <a:r>
              <a:rPr lang="en-US" dirty="0" smtClean="0"/>
              <a:t>. A </a:t>
            </a:r>
            <a:r>
              <a:rPr lang="en-US" dirty="0" smtClean="0">
                <a:solidFill>
                  <a:srgbClr val="00B050"/>
                </a:solidFill>
              </a:rPr>
              <a:t>copy</a:t>
            </a:r>
            <a:r>
              <a:rPr lang="en-US" dirty="0" smtClean="0"/>
              <a:t> of that data or instructions is </a:t>
            </a:r>
            <a:r>
              <a:rPr lang="en-US" b="1" dirty="0" smtClean="0">
                <a:solidFill>
                  <a:srgbClr val="00B050"/>
                </a:solidFill>
              </a:rPr>
              <a:t>stored in cache</a:t>
            </a:r>
            <a:r>
              <a:rPr lang="en-US" dirty="0" smtClean="0"/>
              <a:t>. The next time the CPU needs that data or instructions, it first looks in cache. If the required data is found there, it is retrieved from cache memory instead of main memory. It </a:t>
            </a:r>
            <a:r>
              <a:rPr lang="en-US" b="1" dirty="0" smtClean="0">
                <a:solidFill>
                  <a:srgbClr val="00B0F0"/>
                </a:solidFill>
              </a:rPr>
              <a:t>speeds up the working of CPU.</a:t>
            </a:r>
          </a:p>
          <a:p>
            <a:pPr algn="just"/>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Memory</a:t>
            </a:r>
            <a:endParaRPr lang="en-US" dirty="0"/>
          </a:p>
        </p:txBody>
      </p:sp>
      <p:sp>
        <p:nvSpPr>
          <p:cNvPr id="3" name="Content Placeholder 2"/>
          <p:cNvSpPr>
            <a:spLocks noGrp="1"/>
          </p:cNvSpPr>
          <p:nvPr>
            <p:ph idx="1"/>
          </p:nvPr>
        </p:nvSpPr>
        <p:spPr/>
        <p:txBody>
          <a:bodyPr>
            <a:normAutofit/>
          </a:bodyPr>
          <a:lstStyle/>
          <a:p>
            <a:pPr algn="just" fontAlgn="base"/>
            <a:r>
              <a:rPr lang="en-US" sz="2000" dirty="0" smtClean="0"/>
              <a:t>Cache memory is costlier than main memory or disk memory but economical than CPU registers. Cache memory is an extremely fast memory type that acts as a </a:t>
            </a:r>
            <a:r>
              <a:rPr lang="en-US" sz="2000" b="1" dirty="0" smtClean="0">
                <a:solidFill>
                  <a:srgbClr val="C00000"/>
                </a:solidFill>
              </a:rPr>
              <a:t>buffer between RAM and the CPU</a:t>
            </a:r>
            <a:r>
              <a:rPr lang="en-US" sz="2000" dirty="0" smtClean="0"/>
              <a:t>. It holds frequently requested data and instructions so that they are immediately available to the CPU when needed.</a:t>
            </a:r>
          </a:p>
          <a:p>
            <a:pPr algn="just" fontAlgn="base"/>
            <a:r>
              <a:rPr lang="en-US" sz="2000" dirty="0" smtClean="0"/>
              <a:t>Cache memory is used to </a:t>
            </a:r>
            <a:r>
              <a:rPr lang="en-US" sz="2000" b="1" dirty="0" smtClean="0">
                <a:solidFill>
                  <a:srgbClr val="C00000"/>
                </a:solidFill>
              </a:rPr>
              <a:t>reduce the average time to access data from the Main memory. </a:t>
            </a:r>
          </a:p>
          <a:p>
            <a:pPr algn="just"/>
            <a:endParaRPr lang="en-US" sz="2000" dirty="0"/>
          </a:p>
        </p:txBody>
      </p:sp>
      <p:pic>
        <p:nvPicPr>
          <p:cNvPr id="1026" name="Picture 2" descr="https://media.geeksforgeeks.org/wp-content/uploads/cache.png"/>
          <p:cNvPicPr>
            <a:picLocks noChangeAspect="1" noChangeArrowheads="1"/>
          </p:cNvPicPr>
          <p:nvPr/>
        </p:nvPicPr>
        <p:blipFill>
          <a:blip r:embed="rId2"/>
          <a:srcRect/>
          <a:stretch>
            <a:fillRect/>
          </a:stretch>
        </p:blipFill>
        <p:spPr bwMode="auto">
          <a:xfrm>
            <a:off x="685800" y="3981450"/>
            <a:ext cx="7886700" cy="2190750"/>
          </a:xfrm>
          <a:prstGeom prst="rect">
            <a:avLst/>
          </a:prstGeom>
          <a:noFill/>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Cache/ Purpose of Cache</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The purpose of cache memory is </a:t>
            </a:r>
            <a:r>
              <a:rPr lang="en-US" b="1" dirty="0" smtClean="0">
                <a:solidFill>
                  <a:srgbClr val="C00000"/>
                </a:solidFill>
              </a:rPr>
              <a:t>to store program instructions and data that are used repeatedly </a:t>
            </a:r>
            <a:r>
              <a:rPr lang="en-US" dirty="0" smtClean="0"/>
              <a:t>in the operation of programs or information that the </a:t>
            </a:r>
            <a:r>
              <a:rPr lang="en-US" b="1" dirty="0" smtClean="0">
                <a:solidFill>
                  <a:srgbClr val="00B050"/>
                </a:solidFill>
              </a:rPr>
              <a:t>CPU is likely to need next</a:t>
            </a:r>
            <a:r>
              <a:rPr lang="en-US" dirty="0" smtClean="0"/>
              <a:t>. </a:t>
            </a:r>
          </a:p>
          <a:p>
            <a:pPr algn="just"/>
            <a:r>
              <a:rPr lang="en-US" dirty="0" smtClean="0"/>
              <a:t>The computer </a:t>
            </a:r>
            <a:r>
              <a:rPr lang="en-US" b="1" dirty="0" smtClean="0">
                <a:solidFill>
                  <a:srgbClr val="0070C0"/>
                </a:solidFill>
              </a:rPr>
              <a:t>processor can access this information quickly from the cache </a:t>
            </a:r>
            <a:r>
              <a:rPr lang="en-US" dirty="0" smtClean="0"/>
              <a:t>rather than having to get it from computer's main memory. </a:t>
            </a:r>
          </a:p>
          <a:p>
            <a:pPr algn="just"/>
            <a:r>
              <a:rPr lang="en-US" dirty="0" smtClean="0"/>
              <a:t>Fast access to these instructions </a:t>
            </a:r>
            <a:r>
              <a:rPr lang="en-US" b="1" dirty="0" smtClean="0">
                <a:solidFill>
                  <a:srgbClr val="7030A0"/>
                </a:solidFill>
              </a:rPr>
              <a:t>increases the overall speed of the program.</a:t>
            </a:r>
          </a:p>
          <a:p>
            <a:pPr algn="just"/>
            <a:r>
              <a:rPr lang="en-US" dirty="0" smtClean="0"/>
              <a:t>As the microprocessor processes data, it looks first in the cache memory. If it finds the instructions or data it's looking for there from a previous reading of data, it </a:t>
            </a:r>
            <a:r>
              <a:rPr lang="en-US" b="1" dirty="0" smtClean="0">
                <a:solidFill>
                  <a:srgbClr val="00B0F0"/>
                </a:solidFill>
              </a:rPr>
              <a:t>does not have to perform a more time-consuming reading of data from larger </a:t>
            </a:r>
            <a:r>
              <a:rPr lang="en-US" dirty="0" smtClean="0"/>
              <a:t>main memory or other data storage devices. </a:t>
            </a:r>
          </a:p>
          <a:p>
            <a:pPr algn="just"/>
            <a:r>
              <a:rPr lang="en-US" dirty="0" smtClean="0"/>
              <a:t>Cache memory is </a:t>
            </a:r>
            <a:r>
              <a:rPr lang="en-US" b="1" dirty="0" smtClean="0">
                <a:solidFill>
                  <a:srgbClr val="FF0000"/>
                </a:solidFill>
              </a:rPr>
              <a:t>responsible for speeding up computer operations and processing.</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Cache works?</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The ability of cache memory to improve a computer's performance relies on the </a:t>
            </a:r>
            <a:r>
              <a:rPr lang="en-US" b="1" dirty="0" smtClean="0">
                <a:solidFill>
                  <a:srgbClr val="C00000"/>
                </a:solidFill>
              </a:rPr>
              <a:t>concept of locality of reference.</a:t>
            </a:r>
            <a:r>
              <a:rPr lang="en-US" dirty="0" smtClean="0"/>
              <a:t> Locality describes various situations that make a </a:t>
            </a:r>
            <a:r>
              <a:rPr lang="en-US" b="1" dirty="0" smtClean="0">
                <a:solidFill>
                  <a:srgbClr val="00B050"/>
                </a:solidFill>
              </a:rPr>
              <a:t>system more predictable</a:t>
            </a:r>
            <a:r>
              <a:rPr lang="en-US" dirty="0" smtClean="0"/>
              <a:t>, such as where the same storage location is repeatedly accessed</a:t>
            </a:r>
            <a:r>
              <a:rPr lang="en-US" b="1" dirty="0" smtClean="0">
                <a:solidFill>
                  <a:srgbClr val="0070C0"/>
                </a:solidFill>
              </a:rPr>
              <a:t>, creating a pattern of memory access that the cache memory relies upon.</a:t>
            </a:r>
          </a:p>
          <a:p>
            <a:pPr algn="just"/>
            <a:r>
              <a:rPr lang="en-US" dirty="0" smtClean="0"/>
              <a:t>There are several types of locality. </a:t>
            </a:r>
            <a:r>
              <a:rPr lang="en-US" b="1" dirty="0" smtClean="0">
                <a:solidFill>
                  <a:srgbClr val="00B050"/>
                </a:solidFill>
              </a:rPr>
              <a:t>Two key ones for cache are temporal and spatial</a:t>
            </a:r>
            <a:r>
              <a:rPr lang="en-US" dirty="0" smtClean="0"/>
              <a:t>. </a:t>
            </a:r>
          </a:p>
          <a:p>
            <a:pPr algn="just"/>
            <a:r>
              <a:rPr lang="en-US" dirty="0" smtClean="0"/>
              <a:t>Temporal locality is when the </a:t>
            </a:r>
            <a:r>
              <a:rPr lang="en-US" dirty="0" smtClean="0">
                <a:solidFill>
                  <a:srgbClr val="FF0000"/>
                </a:solidFill>
              </a:rPr>
              <a:t>same resources are accessed repeatedly in a short amount of time</a:t>
            </a:r>
            <a:r>
              <a:rPr lang="en-US" dirty="0" smtClean="0"/>
              <a:t>. </a:t>
            </a:r>
          </a:p>
          <a:p>
            <a:pPr algn="just"/>
            <a:r>
              <a:rPr lang="en-US" dirty="0" smtClean="0"/>
              <a:t>Spatial locality refers to accessing </a:t>
            </a:r>
            <a:r>
              <a:rPr lang="en-US" b="1" dirty="0" smtClean="0">
                <a:solidFill>
                  <a:schemeClr val="accent6">
                    <a:lumMod val="50000"/>
                  </a:schemeClr>
                </a:solidFill>
              </a:rPr>
              <a:t>various data or resources that are in close proximity to each other</a:t>
            </a:r>
            <a:r>
              <a:rPr lang="en-US" dirty="0" smtClean="0"/>
              <a:t>.</a:t>
            </a:r>
          </a:p>
          <a:p>
            <a:pPr algn="just"/>
            <a:endParaRPr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Memory</a:t>
            </a:r>
            <a:endParaRPr lang="en-US" dirty="0"/>
          </a:p>
        </p:txBody>
      </p:sp>
      <p:sp>
        <p:nvSpPr>
          <p:cNvPr id="3" name="Content Placeholder 2"/>
          <p:cNvSpPr>
            <a:spLocks noGrp="1"/>
          </p:cNvSpPr>
          <p:nvPr>
            <p:ph idx="1"/>
          </p:nvPr>
        </p:nvSpPr>
        <p:spPr/>
        <p:txBody>
          <a:bodyPr>
            <a:normAutofit lnSpcReduction="10000"/>
          </a:bodyPr>
          <a:lstStyle/>
          <a:p>
            <a:pPr algn="just" fontAlgn="base"/>
            <a:r>
              <a:rPr lang="en-US" dirty="0" smtClean="0"/>
              <a:t>The following are the different levels of Cache Memory.</a:t>
            </a:r>
          </a:p>
          <a:p>
            <a:pPr algn="just" fontAlgn="base"/>
            <a:r>
              <a:rPr lang="en-US" b="1" dirty="0" smtClean="0">
                <a:solidFill>
                  <a:srgbClr val="C00000"/>
                </a:solidFill>
              </a:rPr>
              <a:t>Level 1 (L1) Cache</a:t>
            </a:r>
            <a:endParaRPr lang="en-US" dirty="0" smtClean="0">
              <a:solidFill>
                <a:srgbClr val="C00000"/>
              </a:solidFill>
            </a:endParaRPr>
          </a:p>
          <a:p>
            <a:pPr lvl="1" algn="just" fontAlgn="base"/>
            <a:r>
              <a:rPr lang="en-US" dirty="0" smtClean="0"/>
              <a:t>It is also called </a:t>
            </a:r>
            <a:r>
              <a:rPr lang="en-US" b="1" dirty="0" smtClean="0">
                <a:solidFill>
                  <a:srgbClr val="0070C0"/>
                </a:solidFill>
              </a:rPr>
              <a:t>primary or internal cache. </a:t>
            </a:r>
            <a:r>
              <a:rPr lang="en-US" dirty="0" smtClean="0"/>
              <a:t>It is built directly into the processor chip. It has small capacity from 8 </a:t>
            </a:r>
            <a:r>
              <a:rPr lang="en-US" dirty="0" err="1" smtClean="0"/>
              <a:t>kB</a:t>
            </a:r>
            <a:r>
              <a:rPr lang="en-US" dirty="0" smtClean="0"/>
              <a:t> to 128 </a:t>
            </a:r>
            <a:r>
              <a:rPr lang="en-US" dirty="0" err="1" smtClean="0"/>
              <a:t>kB</a:t>
            </a:r>
            <a:r>
              <a:rPr lang="en-US" dirty="0" smtClean="0"/>
              <a:t>.</a:t>
            </a:r>
          </a:p>
          <a:p>
            <a:pPr algn="just" fontAlgn="base"/>
            <a:r>
              <a:rPr lang="en-US" b="1" dirty="0" smtClean="0">
                <a:solidFill>
                  <a:srgbClr val="C00000"/>
                </a:solidFill>
              </a:rPr>
              <a:t>Level 2 (L2) Cache</a:t>
            </a:r>
          </a:p>
          <a:p>
            <a:pPr lvl="1" algn="just" fontAlgn="base"/>
            <a:r>
              <a:rPr lang="en-US" dirty="0" smtClean="0"/>
              <a:t>It is </a:t>
            </a:r>
            <a:r>
              <a:rPr lang="en-US" b="1" dirty="0" smtClean="0">
                <a:solidFill>
                  <a:srgbClr val="00B050"/>
                </a:solidFill>
              </a:rPr>
              <a:t>slower than L1 cache</a:t>
            </a:r>
            <a:r>
              <a:rPr lang="en-US" dirty="0" smtClean="0"/>
              <a:t>. The current processors contain advanced transfer cache on processor chip that is a type of L2 cache. The common size of this cache is from 512 </a:t>
            </a:r>
            <a:r>
              <a:rPr lang="en-US" dirty="0" err="1" smtClean="0"/>
              <a:t>kB</a:t>
            </a:r>
            <a:r>
              <a:rPr lang="en-US" dirty="0" smtClean="0"/>
              <a:t> to 8 MB.</a:t>
            </a:r>
          </a:p>
          <a:p>
            <a:pPr algn="just"/>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Memory</a:t>
            </a:r>
            <a:endParaRPr lang="en-US" dirty="0"/>
          </a:p>
        </p:txBody>
      </p:sp>
      <p:sp>
        <p:nvSpPr>
          <p:cNvPr id="3" name="Content Placeholder 2"/>
          <p:cNvSpPr>
            <a:spLocks noGrp="1"/>
          </p:cNvSpPr>
          <p:nvPr>
            <p:ph idx="1"/>
          </p:nvPr>
        </p:nvSpPr>
        <p:spPr/>
        <p:txBody>
          <a:bodyPr/>
          <a:lstStyle/>
          <a:p>
            <a:pPr algn="just" fontAlgn="base"/>
            <a:r>
              <a:rPr lang="en-US" b="1" dirty="0" smtClean="0">
                <a:solidFill>
                  <a:srgbClr val="C00000"/>
                </a:solidFill>
              </a:rPr>
              <a:t>Level 3 (L3) Cache</a:t>
            </a:r>
          </a:p>
          <a:p>
            <a:pPr lvl="1" algn="just" fontAlgn="base"/>
            <a:r>
              <a:rPr lang="en-US" dirty="0" smtClean="0"/>
              <a:t>This cache is separate from processor chip on the motherboard. It exists on the computer that uses L2 advanced transfer cache. It is slower than L1 and L2 cache. The personal computer often has up to 8 MB of L3 cache.</a:t>
            </a:r>
          </a:p>
          <a:p>
            <a:pPr algn="just"/>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Memory/Main Memory</a:t>
            </a:r>
            <a:endParaRPr lang="en-US" dirty="0"/>
          </a:p>
        </p:txBody>
      </p:sp>
      <p:sp>
        <p:nvSpPr>
          <p:cNvPr id="3" name="Content Placeholder 2"/>
          <p:cNvSpPr>
            <a:spLocks noGrp="1"/>
          </p:cNvSpPr>
          <p:nvPr>
            <p:ph idx="1"/>
          </p:nvPr>
        </p:nvSpPr>
        <p:spPr/>
        <p:txBody>
          <a:bodyPr/>
          <a:lstStyle/>
          <a:p>
            <a:pPr algn="just"/>
            <a:r>
              <a:rPr lang="en-US" dirty="0" smtClean="0"/>
              <a:t>Primary memory is the main memory of computer. It is a chip mounted on the motherboard of computer. </a:t>
            </a:r>
          </a:p>
          <a:p>
            <a:pPr algn="just"/>
            <a:r>
              <a:rPr lang="en-US" dirty="0" smtClean="0"/>
              <a:t>Primary memory is categorized into two main types-</a:t>
            </a:r>
          </a:p>
          <a:p>
            <a:pPr lvl="1" algn="just"/>
            <a:r>
              <a:rPr lang="en-US" dirty="0" smtClean="0"/>
              <a:t> </a:t>
            </a:r>
            <a:r>
              <a:rPr lang="en-US" b="1" dirty="0" smtClean="0">
                <a:solidFill>
                  <a:srgbClr val="C00000"/>
                </a:solidFill>
              </a:rPr>
              <a:t>Random Access Memory (RAM), </a:t>
            </a:r>
            <a:r>
              <a:rPr lang="en-US" dirty="0" smtClean="0"/>
              <a:t>and</a:t>
            </a:r>
          </a:p>
          <a:p>
            <a:pPr lvl="1" algn="just"/>
            <a:r>
              <a:rPr lang="en-US" dirty="0" smtClean="0"/>
              <a:t> </a:t>
            </a:r>
            <a:r>
              <a:rPr lang="en-US" b="1" dirty="0" smtClean="0">
                <a:solidFill>
                  <a:srgbClr val="00B050"/>
                </a:solidFill>
              </a:rPr>
              <a:t>Read Only Memory (ROM) </a:t>
            </a:r>
            <a:endParaRPr lang="en-US" b="1" dirty="0">
              <a:solidFill>
                <a:srgbClr val="00B050"/>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Memory/Main Memory</a:t>
            </a:r>
            <a:endParaRPr lang="en-US" dirty="0"/>
          </a:p>
        </p:txBody>
      </p:sp>
      <p:sp>
        <p:nvSpPr>
          <p:cNvPr id="3" name="Content Placeholder 2"/>
          <p:cNvSpPr>
            <a:spLocks noGrp="1"/>
          </p:cNvSpPr>
          <p:nvPr>
            <p:ph idx="1"/>
          </p:nvPr>
        </p:nvSpPr>
        <p:spPr/>
        <p:txBody>
          <a:bodyPr/>
          <a:lstStyle/>
          <a:p>
            <a:endParaRPr lang="en-US"/>
          </a:p>
        </p:txBody>
      </p:sp>
      <p:pic>
        <p:nvPicPr>
          <p:cNvPr id="1026" name="Picture 2" descr="https://cdncontribute.geeksforgeeks.org/wp-content/uploads/memory.png"/>
          <p:cNvPicPr>
            <a:picLocks noChangeAspect="1" noChangeArrowheads="1"/>
          </p:cNvPicPr>
          <p:nvPr/>
        </p:nvPicPr>
        <p:blipFill>
          <a:blip r:embed="rId2"/>
          <a:srcRect/>
          <a:stretch>
            <a:fillRect/>
          </a:stretch>
        </p:blipFill>
        <p:spPr bwMode="auto">
          <a:xfrm>
            <a:off x="515815" y="2514600"/>
            <a:ext cx="7530123" cy="3124200"/>
          </a:xfrm>
          <a:prstGeom prst="rect">
            <a:avLst/>
          </a:prstGeom>
          <a:noFill/>
        </p:spPr>
      </p:pic>
      <p:sp>
        <p:nvSpPr>
          <p:cNvPr id="7" name="TextBox 6"/>
          <p:cNvSpPr txBox="1"/>
          <p:nvPr/>
        </p:nvSpPr>
        <p:spPr>
          <a:xfrm>
            <a:off x="2971800" y="2590800"/>
            <a:ext cx="18288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smtClean="0"/>
              <a:t>Primary Memory</a:t>
            </a:r>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 Access Memory</a:t>
            </a:r>
            <a:endParaRPr lang="en-US" dirty="0"/>
          </a:p>
        </p:txBody>
      </p:sp>
      <p:sp>
        <p:nvSpPr>
          <p:cNvPr id="3" name="Content Placeholder 2"/>
          <p:cNvSpPr>
            <a:spLocks noGrp="1"/>
          </p:cNvSpPr>
          <p:nvPr>
            <p:ph idx="1"/>
          </p:nvPr>
        </p:nvSpPr>
        <p:spPr/>
        <p:txBody>
          <a:bodyPr/>
          <a:lstStyle/>
          <a:p>
            <a:pPr algn="just"/>
            <a:r>
              <a:rPr lang="en-US" dirty="0" smtClean="0"/>
              <a:t>RAM is used to </a:t>
            </a:r>
            <a:r>
              <a:rPr lang="en-US" dirty="0" smtClean="0">
                <a:solidFill>
                  <a:srgbClr val="C00000"/>
                </a:solidFill>
              </a:rPr>
              <a:t>store data and instructions during the operation of computer</a:t>
            </a:r>
            <a:r>
              <a:rPr lang="en-US" dirty="0" smtClean="0"/>
              <a:t>. </a:t>
            </a:r>
          </a:p>
          <a:p>
            <a:pPr lvl="1" algn="just"/>
            <a:r>
              <a:rPr lang="en-US" dirty="0" smtClean="0"/>
              <a:t>The data and instructions that need to be operated upon by CPU are </a:t>
            </a:r>
            <a:r>
              <a:rPr lang="en-US" b="1" dirty="0" smtClean="0">
                <a:solidFill>
                  <a:srgbClr val="00B050"/>
                </a:solidFill>
              </a:rPr>
              <a:t>first brought to RAM from the secondary storage devices like the hard disk. </a:t>
            </a:r>
          </a:p>
          <a:p>
            <a:pPr lvl="1" algn="just"/>
            <a:r>
              <a:rPr lang="en-US" dirty="0" smtClean="0"/>
              <a:t>CPU interacts with RAM to get the data and instructions for processing.</a:t>
            </a:r>
            <a:endParaRPr 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 Access Memory</a:t>
            </a:r>
            <a:endParaRPr lang="en-US" dirty="0"/>
          </a:p>
        </p:txBody>
      </p:sp>
      <p:sp>
        <p:nvSpPr>
          <p:cNvPr id="3" name="Content Placeholder 2"/>
          <p:cNvSpPr>
            <a:spLocks noGrp="1"/>
          </p:cNvSpPr>
          <p:nvPr>
            <p:ph idx="1"/>
          </p:nvPr>
        </p:nvSpPr>
        <p:spPr/>
        <p:txBody>
          <a:bodyPr>
            <a:normAutofit/>
          </a:bodyPr>
          <a:lstStyle/>
          <a:p>
            <a:pPr algn="just"/>
            <a:r>
              <a:rPr lang="en-US" dirty="0" smtClean="0"/>
              <a:t>RAM loses information when the computer is powered off. It is a </a:t>
            </a:r>
            <a:r>
              <a:rPr lang="en-US" b="1" dirty="0" smtClean="0">
                <a:solidFill>
                  <a:srgbClr val="C00000"/>
                </a:solidFill>
              </a:rPr>
              <a:t>volatile memory</a:t>
            </a:r>
            <a:r>
              <a:rPr lang="en-US" dirty="0" smtClean="0"/>
              <a:t>. </a:t>
            </a:r>
          </a:p>
          <a:p>
            <a:pPr algn="just"/>
            <a:r>
              <a:rPr lang="en-US" dirty="0" smtClean="0"/>
              <a:t>When the power is turned on, again, all files that are required by the CPU are loaded from the hard disk to RAM. </a:t>
            </a:r>
          </a:p>
          <a:p>
            <a:pPr algn="just"/>
            <a:r>
              <a:rPr lang="en-US" dirty="0" smtClean="0"/>
              <a:t>Since RAM is a volatile memory, </a:t>
            </a:r>
            <a:r>
              <a:rPr lang="en-US" b="1" dirty="0" smtClean="0">
                <a:solidFill>
                  <a:srgbClr val="00B050"/>
                </a:solidFill>
              </a:rPr>
              <a:t>any information that needs to be saved for a longer duration of time must not be stored </a:t>
            </a:r>
            <a:r>
              <a:rPr lang="en-US" dirty="0" smtClean="0"/>
              <a:t>in RAM.</a:t>
            </a:r>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 Access Memory</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RAM provides </a:t>
            </a:r>
            <a:r>
              <a:rPr lang="en-US" dirty="0" smtClean="0">
                <a:solidFill>
                  <a:srgbClr val="C00000"/>
                </a:solidFill>
              </a:rPr>
              <a:t>random access </a:t>
            </a:r>
            <a:r>
              <a:rPr lang="en-US" dirty="0" smtClean="0"/>
              <a:t>to the stored bytes, words, or larger data units. This means that it requires </a:t>
            </a:r>
            <a:r>
              <a:rPr lang="en-US" dirty="0" smtClean="0">
                <a:solidFill>
                  <a:srgbClr val="0070C0"/>
                </a:solidFill>
              </a:rPr>
              <a:t>same amount of time to access information from RAM, irrespective of where it is located </a:t>
            </a:r>
            <a:r>
              <a:rPr lang="en-US" dirty="0" smtClean="0"/>
              <a:t>in it.</a:t>
            </a:r>
          </a:p>
          <a:p>
            <a:pPr algn="just"/>
            <a:r>
              <a:rPr lang="en-US" dirty="0" smtClean="0"/>
              <a:t>RAM can be read from and written to with the </a:t>
            </a:r>
            <a:r>
              <a:rPr lang="en-US" dirty="0" smtClean="0">
                <a:solidFill>
                  <a:srgbClr val="00B050"/>
                </a:solidFill>
              </a:rPr>
              <a:t>same speed</a:t>
            </a:r>
            <a:r>
              <a:rPr lang="en-US" dirty="0" smtClean="0"/>
              <a:t>. </a:t>
            </a:r>
          </a:p>
          <a:p>
            <a:pPr algn="just"/>
            <a:r>
              <a:rPr lang="en-US" dirty="0" smtClean="0"/>
              <a:t>The size of RAM is limited due to its high cost. The size of RAM is measured in MB or GB.</a:t>
            </a:r>
          </a:p>
          <a:p>
            <a:pPr algn="just"/>
            <a:r>
              <a:rPr lang="en-US" dirty="0" smtClean="0"/>
              <a:t>RAM is a microchip </a:t>
            </a:r>
            <a:r>
              <a:rPr lang="en-US" dirty="0" smtClean="0">
                <a:solidFill>
                  <a:srgbClr val="C00000"/>
                </a:solidFill>
              </a:rPr>
              <a:t>implemented using semiconductors.</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 Access Memory</a:t>
            </a:r>
            <a:endParaRPr lang="en-US" dirty="0"/>
          </a:p>
        </p:txBody>
      </p:sp>
      <p:sp>
        <p:nvSpPr>
          <p:cNvPr id="3" name="Content Placeholder 2"/>
          <p:cNvSpPr>
            <a:spLocks noGrp="1"/>
          </p:cNvSpPr>
          <p:nvPr>
            <p:ph idx="1"/>
          </p:nvPr>
        </p:nvSpPr>
        <p:spPr/>
        <p:txBody>
          <a:bodyPr/>
          <a:lstStyle/>
          <a:p>
            <a:pPr algn="just"/>
            <a:r>
              <a:rPr lang="en-US" dirty="0" smtClean="0"/>
              <a:t>There are </a:t>
            </a:r>
            <a:r>
              <a:rPr lang="en-US" dirty="0" smtClean="0">
                <a:solidFill>
                  <a:srgbClr val="0070C0"/>
                </a:solidFill>
              </a:rPr>
              <a:t>two categories of RAM</a:t>
            </a:r>
            <a:r>
              <a:rPr lang="en-US" dirty="0" smtClean="0"/>
              <a:t>, depending on the technology used to construct a RAM—</a:t>
            </a:r>
          </a:p>
          <a:p>
            <a:pPr lvl="1" algn="just"/>
            <a:r>
              <a:rPr lang="en-US" dirty="0" smtClean="0"/>
              <a:t> (1) </a:t>
            </a:r>
            <a:r>
              <a:rPr lang="en-US" b="1" dirty="0" smtClean="0">
                <a:solidFill>
                  <a:srgbClr val="00B050"/>
                </a:solidFill>
              </a:rPr>
              <a:t>Dynamic RAM (DRAM), </a:t>
            </a:r>
            <a:r>
              <a:rPr lang="en-US" dirty="0" smtClean="0"/>
              <a:t>and</a:t>
            </a:r>
          </a:p>
          <a:p>
            <a:pPr lvl="1" algn="just"/>
            <a:r>
              <a:rPr lang="en-US" dirty="0" smtClean="0"/>
              <a:t> (2) </a:t>
            </a:r>
            <a:r>
              <a:rPr lang="en-US" b="1" dirty="0" smtClean="0">
                <a:solidFill>
                  <a:srgbClr val="C00000"/>
                </a:solidFill>
              </a:rPr>
              <a:t>Static RAM (SRAM).</a:t>
            </a:r>
            <a:endParaRPr lang="en-US" b="1" dirty="0">
              <a:solidFill>
                <a:srgbClr val="C00000"/>
              </a:solidFill>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a:t>
            </a:r>
            <a:endParaRPr lang="en-US" dirty="0"/>
          </a:p>
        </p:txBody>
      </p:sp>
      <p:sp>
        <p:nvSpPr>
          <p:cNvPr id="3" name="Content Placeholder 2"/>
          <p:cNvSpPr>
            <a:spLocks noGrp="1"/>
          </p:cNvSpPr>
          <p:nvPr>
            <p:ph idx="1"/>
          </p:nvPr>
        </p:nvSpPr>
        <p:spPr>
          <a:xfrm>
            <a:off x="457200" y="1371600"/>
            <a:ext cx="8229600" cy="4525963"/>
          </a:xfrm>
        </p:spPr>
        <p:txBody>
          <a:bodyPr>
            <a:noAutofit/>
          </a:bodyPr>
          <a:lstStyle/>
          <a:p>
            <a:pPr algn="just"/>
            <a:r>
              <a:rPr lang="en-US" sz="2200" dirty="0" smtClean="0"/>
              <a:t>DRAM is the most common type of memory chip. DRAM is mostly used as main memory since it is small and cheap.</a:t>
            </a:r>
          </a:p>
          <a:p>
            <a:pPr lvl="1" algn="just"/>
            <a:r>
              <a:rPr lang="en-US" sz="2200" dirty="0" smtClean="0"/>
              <a:t>It uses </a:t>
            </a:r>
            <a:r>
              <a:rPr lang="en-US" sz="2200" b="1" dirty="0" smtClean="0">
                <a:solidFill>
                  <a:srgbClr val="C00000"/>
                </a:solidFill>
              </a:rPr>
              <a:t>transistors and capacitors</a:t>
            </a:r>
            <a:r>
              <a:rPr lang="en-US" sz="2200" dirty="0" smtClean="0"/>
              <a:t>. The transistors are arranged in a matrix of rows and columns. The capacitor holds the bit of information 0 and 1. The transistor and capacitor are paired to make a memory cell. </a:t>
            </a:r>
          </a:p>
          <a:p>
            <a:pPr lvl="1" algn="just"/>
            <a:r>
              <a:rPr lang="en-US" sz="2200" dirty="0" smtClean="0"/>
              <a:t>DRAM </a:t>
            </a:r>
            <a:r>
              <a:rPr lang="en-US" sz="2200" b="1" dirty="0" smtClean="0">
                <a:solidFill>
                  <a:srgbClr val="00B050"/>
                </a:solidFill>
              </a:rPr>
              <a:t>must be refreshed continually to store information</a:t>
            </a:r>
            <a:r>
              <a:rPr lang="en-US" sz="2200" dirty="0" smtClean="0"/>
              <a:t>. </a:t>
            </a:r>
          </a:p>
          <a:p>
            <a:pPr lvl="1" algn="just"/>
            <a:r>
              <a:rPr lang="en-US" sz="2200" dirty="0" smtClean="0"/>
              <a:t>DRAM gets its name from the refresh operation that it requires to store the information; otherwise it will lose what it is holding. The refresh operation occurs automatically thousands of times per second. </a:t>
            </a:r>
            <a:r>
              <a:rPr lang="en-US" sz="2200" b="1" dirty="0" smtClean="0">
                <a:solidFill>
                  <a:srgbClr val="0070C0"/>
                </a:solidFill>
              </a:rPr>
              <a:t>DRAM is slow because the refreshing takes time</a:t>
            </a:r>
            <a:r>
              <a:rPr lang="en-US" sz="2200" dirty="0" smtClean="0"/>
              <a:t>.</a:t>
            </a:r>
          </a:p>
          <a:p>
            <a:pPr lvl="1" algn="just"/>
            <a:r>
              <a:rPr lang="en-US" sz="2200" b="1" dirty="0" smtClean="0">
                <a:solidFill>
                  <a:srgbClr val="FF0000"/>
                </a:solidFill>
              </a:rPr>
              <a:t>Access speed of DRAM ranges from 50 to 150 ns.</a:t>
            </a:r>
            <a:endParaRPr lang="en-US" sz="2200" b="1" dirty="0">
              <a:solidFill>
                <a:srgbClr val="FF0000"/>
              </a:solidFill>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SRAM</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SRAM uses multiple </a:t>
            </a:r>
            <a:r>
              <a:rPr lang="en-US" b="1" dirty="0" smtClean="0">
                <a:solidFill>
                  <a:srgbClr val="C00000"/>
                </a:solidFill>
              </a:rPr>
              <a:t>transistors</a:t>
            </a:r>
            <a:r>
              <a:rPr lang="en-US" dirty="0" smtClean="0"/>
              <a:t> (four to six), for each memory cell. It does </a:t>
            </a:r>
            <a:r>
              <a:rPr lang="en-US" b="1" dirty="0" smtClean="0">
                <a:solidFill>
                  <a:srgbClr val="00B050"/>
                </a:solidFill>
              </a:rPr>
              <a:t>not have a capacitor in each cell.</a:t>
            </a:r>
          </a:p>
          <a:p>
            <a:pPr algn="just"/>
            <a:r>
              <a:rPr lang="en-US" dirty="0" smtClean="0"/>
              <a:t>A SRAM memory cell has more parts so it takes more space on a chip than DRAM cell. </a:t>
            </a:r>
          </a:p>
          <a:p>
            <a:pPr algn="just"/>
            <a:r>
              <a:rPr lang="en-US" dirty="0" smtClean="0"/>
              <a:t>It does </a:t>
            </a:r>
            <a:r>
              <a:rPr lang="en-US" b="1" dirty="0" smtClean="0">
                <a:solidFill>
                  <a:srgbClr val="7030A0"/>
                </a:solidFill>
              </a:rPr>
              <a:t>not need constant refreshing </a:t>
            </a:r>
            <a:r>
              <a:rPr lang="en-US" dirty="0" smtClean="0"/>
              <a:t>and therefore is </a:t>
            </a:r>
            <a:r>
              <a:rPr lang="en-US" b="1" dirty="0" smtClean="0">
                <a:solidFill>
                  <a:srgbClr val="C00000"/>
                </a:solidFill>
              </a:rPr>
              <a:t>faster than DRAM</a:t>
            </a:r>
            <a:r>
              <a:rPr lang="en-US" dirty="0" smtClean="0"/>
              <a:t>. </a:t>
            </a:r>
          </a:p>
          <a:p>
            <a:pPr algn="just"/>
            <a:r>
              <a:rPr lang="en-US" dirty="0" smtClean="0"/>
              <a:t>SRAM is </a:t>
            </a:r>
            <a:r>
              <a:rPr lang="en-US" b="1" dirty="0" smtClean="0">
                <a:solidFill>
                  <a:srgbClr val="00B050"/>
                </a:solidFill>
              </a:rPr>
              <a:t>more expensive than DRAM</a:t>
            </a:r>
            <a:r>
              <a:rPr lang="en-US" dirty="0" smtClean="0"/>
              <a:t>, and it takes up more space. </a:t>
            </a:r>
          </a:p>
          <a:p>
            <a:pPr algn="just"/>
            <a:r>
              <a:rPr lang="en-US" dirty="0" smtClean="0"/>
              <a:t>It stores information as long as it is supplied with power. </a:t>
            </a:r>
          </a:p>
          <a:p>
            <a:pPr algn="just"/>
            <a:r>
              <a:rPr lang="en-US" dirty="0" smtClean="0"/>
              <a:t>SRAM are easier to use and very fast</a:t>
            </a:r>
            <a:r>
              <a:rPr lang="en-US" b="1" dirty="0" smtClean="0">
                <a:solidFill>
                  <a:srgbClr val="FF0000"/>
                </a:solidFill>
              </a:rPr>
              <a:t>. The access speed of SRAM ranges from 2– 10 nanosecond.</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RAM</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GB" dirty="0" smtClean="0"/>
              <a:t>Memory chips are generally available as part of a card called a memory module. There are generally </a:t>
            </a:r>
            <a:r>
              <a:rPr lang="en-GB" b="1" dirty="0" smtClean="0">
                <a:solidFill>
                  <a:srgbClr val="C00000"/>
                </a:solidFill>
              </a:rPr>
              <a:t>two types of RAM </a:t>
            </a:r>
            <a:r>
              <a:rPr lang="en-GB" dirty="0" smtClean="0"/>
              <a:t>modules—</a:t>
            </a:r>
            <a:r>
              <a:rPr lang="en-GB" dirty="0" smtClean="0">
                <a:solidFill>
                  <a:srgbClr val="00B050"/>
                </a:solidFill>
              </a:rPr>
              <a:t>Single Inline Memory Module (SIMM) </a:t>
            </a:r>
            <a:r>
              <a:rPr lang="en-GB" dirty="0" smtClean="0"/>
              <a:t>and </a:t>
            </a:r>
            <a:r>
              <a:rPr lang="en-GB" b="1" dirty="0" smtClean="0">
                <a:solidFill>
                  <a:srgbClr val="0070C0"/>
                </a:solidFill>
              </a:rPr>
              <a:t>Dual Inline Memory Module (DIMM).</a:t>
            </a:r>
          </a:p>
          <a:p>
            <a:pPr algn="just"/>
            <a:r>
              <a:rPr lang="en-GB" dirty="0" smtClean="0"/>
              <a:t>SIMM modules have memory chip on </a:t>
            </a:r>
            <a:r>
              <a:rPr lang="en-GB" dirty="0" smtClean="0">
                <a:solidFill>
                  <a:srgbClr val="C00000"/>
                </a:solidFill>
              </a:rPr>
              <a:t>one side of the PCB</a:t>
            </a:r>
            <a:r>
              <a:rPr lang="en-GB" dirty="0" smtClean="0"/>
              <a:t>. SIMM modules can store 8 bits to 32 bits of data simultaneously. </a:t>
            </a:r>
          </a:p>
          <a:p>
            <a:pPr algn="just"/>
            <a:r>
              <a:rPr lang="en-GB" dirty="0" smtClean="0"/>
              <a:t>DIMM modules have memory chips </a:t>
            </a:r>
            <a:r>
              <a:rPr lang="en-GB" dirty="0" smtClean="0">
                <a:solidFill>
                  <a:srgbClr val="C00000"/>
                </a:solidFill>
              </a:rPr>
              <a:t>on both sides of the PCB</a:t>
            </a:r>
            <a:r>
              <a:rPr lang="en-GB" dirty="0" smtClean="0"/>
              <a:t>. DIMM format are 64–bit memories. </a:t>
            </a:r>
          </a:p>
          <a:p>
            <a:pPr algn="just"/>
            <a:r>
              <a:rPr lang="en-GB" dirty="0" smtClean="0"/>
              <a:t>Smaller modules known as </a:t>
            </a:r>
            <a:r>
              <a:rPr lang="en-GB" dirty="0" smtClean="0">
                <a:solidFill>
                  <a:srgbClr val="FF0000"/>
                </a:solidFill>
              </a:rPr>
              <a:t>Small Outline DIMM (SO DIMM) </a:t>
            </a:r>
            <a:r>
              <a:rPr lang="en-GB" dirty="0" smtClean="0"/>
              <a:t>are designed for portable computers. SO DIMM modules have 32–bit memory.</a:t>
            </a:r>
          </a:p>
          <a:p>
            <a:pPr algn="just"/>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Read Only Memory (ROM)</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GB" dirty="0" smtClean="0"/>
              <a:t>ROM is a </a:t>
            </a:r>
            <a:r>
              <a:rPr lang="en-GB" dirty="0" smtClean="0">
                <a:solidFill>
                  <a:srgbClr val="C00000"/>
                </a:solidFill>
              </a:rPr>
              <a:t>non-volatile primary memory</a:t>
            </a:r>
            <a:r>
              <a:rPr lang="en-GB" dirty="0" smtClean="0"/>
              <a:t>. It does </a:t>
            </a:r>
            <a:r>
              <a:rPr lang="en-GB" b="1" dirty="0" smtClean="0">
                <a:solidFill>
                  <a:srgbClr val="00B050"/>
                </a:solidFill>
              </a:rPr>
              <a:t>not lose its content when the power is switched off</a:t>
            </a:r>
            <a:r>
              <a:rPr lang="en-GB" dirty="0" smtClean="0"/>
              <a:t>. </a:t>
            </a:r>
          </a:p>
          <a:p>
            <a:pPr algn="just"/>
            <a:r>
              <a:rPr lang="en-GB" dirty="0" smtClean="0"/>
              <a:t>ROM, as the name implies, has </a:t>
            </a:r>
            <a:r>
              <a:rPr lang="en-GB" b="1" dirty="0" smtClean="0">
                <a:solidFill>
                  <a:srgbClr val="0070C0"/>
                </a:solidFill>
              </a:rPr>
              <a:t>only read capability and no write capability</a:t>
            </a:r>
            <a:r>
              <a:rPr lang="en-GB" dirty="0" smtClean="0"/>
              <a:t>. After the information is stored in ROM, it is permanent.</a:t>
            </a:r>
          </a:p>
          <a:p>
            <a:pPr algn="just"/>
            <a:r>
              <a:rPr lang="en-GB" dirty="0" smtClean="0"/>
              <a:t>ROM comes </a:t>
            </a:r>
            <a:r>
              <a:rPr lang="en-GB" dirty="0" smtClean="0">
                <a:solidFill>
                  <a:srgbClr val="7030A0"/>
                </a:solidFill>
              </a:rPr>
              <a:t>programmed by the manufacturer</a:t>
            </a:r>
            <a:r>
              <a:rPr lang="en-GB" dirty="0" smtClean="0"/>
              <a:t>. It stores standard processing programs that permanently reside in the computer. </a:t>
            </a:r>
            <a:r>
              <a:rPr lang="en-GB" dirty="0" smtClean="0">
                <a:solidFill>
                  <a:srgbClr val="FF0000"/>
                </a:solidFill>
              </a:rPr>
              <a:t>ROM stores the data needed for the start up of the computer. </a:t>
            </a:r>
            <a:r>
              <a:rPr lang="en-GB" dirty="0" smtClean="0"/>
              <a:t>The instructions that are required for initializing the devices attached to a computer are stored in ROM. </a:t>
            </a:r>
            <a:endParaRPr lang="en-US"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Read Only Memory (ROM)</a:t>
            </a:r>
            <a:endParaRPr lang="en-US" dirty="0"/>
          </a:p>
        </p:txBody>
      </p:sp>
      <p:sp>
        <p:nvSpPr>
          <p:cNvPr id="3" name="Content Placeholder 2"/>
          <p:cNvSpPr>
            <a:spLocks noGrp="1"/>
          </p:cNvSpPr>
          <p:nvPr>
            <p:ph idx="1"/>
          </p:nvPr>
        </p:nvSpPr>
        <p:spPr/>
        <p:txBody>
          <a:bodyPr>
            <a:normAutofit/>
          </a:bodyPr>
          <a:lstStyle/>
          <a:p>
            <a:pPr algn="just"/>
            <a:r>
              <a:rPr lang="en-GB" dirty="0" smtClean="0"/>
              <a:t>The </a:t>
            </a:r>
            <a:r>
              <a:rPr lang="en-GB" b="1" dirty="0" smtClean="0">
                <a:solidFill>
                  <a:srgbClr val="FF0000"/>
                </a:solidFill>
              </a:rPr>
              <a:t>ROM memory chip stores the Basic Input Output System (BIOS). </a:t>
            </a:r>
          </a:p>
          <a:p>
            <a:pPr algn="just"/>
            <a:r>
              <a:rPr lang="en-GB" dirty="0" smtClean="0"/>
              <a:t>BIOS provides the processor with the information </a:t>
            </a:r>
            <a:r>
              <a:rPr lang="en-GB" dirty="0" smtClean="0">
                <a:solidFill>
                  <a:srgbClr val="00B050"/>
                </a:solidFill>
              </a:rPr>
              <a:t>required to boot the system</a:t>
            </a:r>
            <a:r>
              <a:rPr lang="en-GB" dirty="0" smtClean="0"/>
              <a:t>. </a:t>
            </a:r>
          </a:p>
          <a:p>
            <a:pPr algn="just"/>
            <a:r>
              <a:rPr lang="en-GB" dirty="0" smtClean="0"/>
              <a:t>It provides the system with the settings and resources that are available on the system. </a:t>
            </a:r>
          </a:p>
          <a:p>
            <a:pPr algn="just"/>
            <a:r>
              <a:rPr lang="en-GB" dirty="0" smtClean="0"/>
              <a:t>BIOS is a </a:t>
            </a:r>
            <a:r>
              <a:rPr lang="en-GB" dirty="0" smtClean="0">
                <a:solidFill>
                  <a:srgbClr val="C00000"/>
                </a:solidFill>
              </a:rPr>
              <a:t>permanent part of the computer</a:t>
            </a:r>
            <a:r>
              <a:rPr lang="en-GB" dirty="0" smtClean="0"/>
              <a:t>. It does not load from disk but instead is stored in a ROM memory chip. </a:t>
            </a:r>
            <a:endParaRPr lang="en-US"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IN" dirty="0" smtClean="0"/>
              <a:t>Read Only Memory (ROM)</a:t>
            </a:r>
            <a:endParaRPr lang="en-US" dirty="0"/>
          </a:p>
        </p:txBody>
      </p:sp>
      <p:sp>
        <p:nvSpPr>
          <p:cNvPr id="3" name="Content Placeholder 2"/>
          <p:cNvSpPr>
            <a:spLocks noGrp="1"/>
          </p:cNvSpPr>
          <p:nvPr>
            <p:ph idx="1"/>
          </p:nvPr>
        </p:nvSpPr>
        <p:spPr>
          <a:xfrm>
            <a:off x="457200" y="1219200"/>
            <a:ext cx="8229600" cy="5105400"/>
          </a:xfrm>
        </p:spPr>
        <p:txBody>
          <a:bodyPr>
            <a:normAutofit/>
          </a:bodyPr>
          <a:lstStyle/>
          <a:p>
            <a:pPr algn="just"/>
            <a:r>
              <a:rPr lang="en-GB" dirty="0" smtClean="0"/>
              <a:t> When the computer is turned on, the BIOS does the following things:</a:t>
            </a:r>
          </a:p>
          <a:p>
            <a:pPr lvl="1" algn="just"/>
            <a:r>
              <a:rPr lang="en-GB" b="1" dirty="0" smtClean="0">
                <a:solidFill>
                  <a:srgbClr val="C00000"/>
                </a:solidFill>
              </a:rPr>
              <a:t> Power On Self Test (POST) </a:t>
            </a:r>
            <a:r>
              <a:rPr lang="en-GB" dirty="0" smtClean="0"/>
              <a:t>is a program that runs automatically when the system is booted. BIOS performs the power-on self-test. It checks that </a:t>
            </a:r>
            <a:r>
              <a:rPr lang="en-GB" b="1" dirty="0" smtClean="0">
                <a:solidFill>
                  <a:srgbClr val="00B050"/>
                </a:solidFill>
              </a:rPr>
              <a:t>the major hardware components are working properly. </a:t>
            </a:r>
          </a:p>
          <a:p>
            <a:pPr lvl="1" algn="just"/>
            <a:r>
              <a:rPr lang="en-GB" dirty="0" smtClean="0"/>
              <a:t> </a:t>
            </a:r>
            <a:r>
              <a:rPr lang="en-GB" b="1" dirty="0" smtClean="0">
                <a:solidFill>
                  <a:srgbClr val="C00000"/>
                </a:solidFill>
              </a:rPr>
              <a:t>BIOS setup program</a:t>
            </a:r>
            <a:r>
              <a:rPr lang="en-GB" dirty="0" smtClean="0"/>
              <a:t>, which is a built-in utility in BIOS, lets the user set the many functions that control how the computer works. BIOS </a:t>
            </a:r>
            <a:r>
              <a:rPr lang="en-GB" b="1" dirty="0" smtClean="0">
                <a:solidFill>
                  <a:srgbClr val="00B050"/>
                </a:solidFill>
              </a:rPr>
              <a:t>displays the system settings and finds the bootable devices.</a:t>
            </a:r>
            <a:r>
              <a:rPr lang="en-GB" dirty="0" smtClean="0"/>
              <a:t> It loads the interrupt handlers and device drivers. It also initializes the registers. </a:t>
            </a:r>
          </a:p>
          <a:p>
            <a:pPr lvl="1" algn="just"/>
            <a:r>
              <a:rPr lang="en-GB" b="1" dirty="0" smtClean="0">
                <a:solidFill>
                  <a:srgbClr val="C00000"/>
                </a:solidFill>
              </a:rPr>
              <a:t>Bootstrap Loader </a:t>
            </a:r>
            <a:r>
              <a:rPr lang="en-GB" dirty="0" smtClean="0"/>
              <a:t>is a program whose purpose is to start the computer software for operation when the power is turned on. </a:t>
            </a:r>
            <a:r>
              <a:rPr lang="en-GB" b="1" dirty="0" smtClean="0">
                <a:solidFill>
                  <a:srgbClr val="7030A0"/>
                </a:solidFill>
              </a:rPr>
              <a:t>It loads the operating system into RAM and launches it. </a:t>
            </a:r>
            <a:r>
              <a:rPr lang="en-GB" dirty="0" smtClean="0"/>
              <a:t>It generally seeks the operating system on the hard disk. The bootstrap loader resides in the ROM. The BIOS initiates the bootstrap sequence. </a:t>
            </a:r>
            <a:endParaRPr lang="en-US"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Types of ROM</a:t>
            </a:r>
            <a:endParaRPr lang="en-US" dirty="0"/>
          </a:p>
        </p:txBody>
      </p:sp>
      <p:sp>
        <p:nvSpPr>
          <p:cNvPr id="3" name="Content Placeholder 2"/>
          <p:cNvSpPr>
            <a:spLocks noGrp="1"/>
          </p:cNvSpPr>
          <p:nvPr>
            <p:ph idx="1"/>
          </p:nvPr>
        </p:nvSpPr>
        <p:spPr>
          <a:xfrm>
            <a:off x="457200" y="1295401"/>
            <a:ext cx="8229600" cy="3352800"/>
          </a:xfrm>
        </p:spPr>
        <p:txBody>
          <a:bodyPr>
            <a:normAutofit fontScale="92500" lnSpcReduction="20000"/>
          </a:bodyPr>
          <a:lstStyle/>
          <a:p>
            <a:pPr algn="just"/>
            <a:r>
              <a:rPr lang="en-GB" dirty="0" smtClean="0"/>
              <a:t>All the different kinds of ROM retain their content when the power is turned off. </a:t>
            </a:r>
          </a:p>
          <a:p>
            <a:pPr algn="just"/>
            <a:r>
              <a:rPr lang="en-GB" b="1" dirty="0" smtClean="0">
                <a:solidFill>
                  <a:srgbClr val="C00000"/>
                </a:solidFill>
              </a:rPr>
              <a:t>PROM (Programmable ROM )</a:t>
            </a:r>
            <a:r>
              <a:rPr lang="en-GB" dirty="0" smtClean="0"/>
              <a:t> can be programmed with a special tool, but after it has been programmed the contents cannot be changed. </a:t>
            </a:r>
          </a:p>
          <a:p>
            <a:pPr algn="just"/>
            <a:r>
              <a:rPr lang="en-GB" b="1" dirty="0" smtClean="0">
                <a:solidFill>
                  <a:srgbClr val="7030A0"/>
                </a:solidFill>
              </a:rPr>
              <a:t>EPROM (Erasable Programmable ROM) </a:t>
            </a:r>
            <a:r>
              <a:rPr lang="en-GB" dirty="0" smtClean="0"/>
              <a:t>can be programmed in a similar way as PROM, but it can</a:t>
            </a:r>
            <a:r>
              <a:rPr lang="en-GB" dirty="0" smtClean="0">
                <a:solidFill>
                  <a:srgbClr val="00B050"/>
                </a:solidFill>
              </a:rPr>
              <a:t> be erased by exposing it to ultra violet light and re-programmed</a:t>
            </a:r>
            <a:r>
              <a:rPr lang="en-GB" dirty="0" smtClean="0"/>
              <a:t>. EPROM chips have to be removed from the computer for re-writing. </a:t>
            </a:r>
          </a:p>
          <a:p>
            <a:pPr algn="just"/>
            <a:r>
              <a:rPr lang="en-GB" b="1" dirty="0" smtClean="0">
                <a:solidFill>
                  <a:srgbClr val="FFC000"/>
                </a:solidFill>
              </a:rPr>
              <a:t>EEPROM (Electrically Erasable Programmable ROM) </a:t>
            </a:r>
            <a:r>
              <a:rPr lang="en-GB" dirty="0" smtClean="0"/>
              <a:t>memories can be </a:t>
            </a:r>
            <a:r>
              <a:rPr lang="en-GB" dirty="0" smtClean="0">
                <a:solidFill>
                  <a:srgbClr val="C00000"/>
                </a:solidFill>
              </a:rPr>
              <a:t>erased by electric charge and re-programmed.</a:t>
            </a:r>
            <a:r>
              <a:rPr lang="en-GB" dirty="0" smtClean="0"/>
              <a:t> EEPROM chips do not have to be removed from the computer for re-writing. </a:t>
            </a:r>
            <a:endParaRPr lang="en-US"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Secondary Memory</a:t>
            </a:r>
            <a:endParaRPr lang="en-US" dirty="0"/>
          </a:p>
        </p:txBody>
      </p:sp>
      <p:sp>
        <p:nvSpPr>
          <p:cNvPr id="3" name="Content Placeholder 2"/>
          <p:cNvSpPr>
            <a:spLocks noGrp="1"/>
          </p:cNvSpPr>
          <p:nvPr>
            <p:ph idx="1"/>
          </p:nvPr>
        </p:nvSpPr>
        <p:spPr>
          <a:xfrm>
            <a:off x="457200" y="1219201"/>
            <a:ext cx="8229600" cy="3352800"/>
          </a:xfrm>
        </p:spPr>
        <p:txBody>
          <a:bodyPr>
            <a:normAutofit fontScale="85000" lnSpcReduction="10000"/>
          </a:bodyPr>
          <a:lstStyle/>
          <a:p>
            <a:pPr algn="just"/>
            <a:r>
              <a:rPr lang="en-GB" dirty="0" smtClean="0"/>
              <a:t>RAM is expensive and has a limited storage capacity. Since it is a volatile memory, </a:t>
            </a:r>
            <a:r>
              <a:rPr lang="en-GB" dirty="0" smtClean="0">
                <a:solidFill>
                  <a:srgbClr val="C00000"/>
                </a:solidFill>
              </a:rPr>
              <a:t>it cannot retain information after the computer is powered off. </a:t>
            </a:r>
            <a:r>
              <a:rPr lang="en-GB" dirty="0" smtClean="0"/>
              <a:t>Thus, in addition to primary memory, an auxiliary or secondary memory is required by a computer. The secondary memory is also called the storage device of computer. </a:t>
            </a:r>
          </a:p>
          <a:p>
            <a:pPr algn="just"/>
            <a:r>
              <a:rPr lang="en-GB" dirty="0" smtClean="0"/>
              <a:t>In comparison to the primary memory, </a:t>
            </a:r>
            <a:r>
              <a:rPr lang="en-GB" dirty="0" smtClean="0">
                <a:solidFill>
                  <a:srgbClr val="00B050"/>
                </a:solidFill>
              </a:rPr>
              <a:t>the secondary memory stores much larger amounts of data and information </a:t>
            </a:r>
            <a:r>
              <a:rPr lang="en-GB" dirty="0" smtClean="0"/>
              <a:t>(for example, an entire software program) for extended periods of time. The data and instructions stored in secondary memory must be fetched into RAM before processing is done by CPU.</a:t>
            </a:r>
          </a:p>
          <a:p>
            <a:pPr algn="just"/>
            <a:r>
              <a:rPr lang="en-GB" dirty="0" smtClean="0">
                <a:solidFill>
                  <a:srgbClr val="C00000"/>
                </a:solidFill>
              </a:rPr>
              <a:t>Magnetic tape drives, magnetic disk drives, optical disk drives and magneto-optical disk drives </a:t>
            </a:r>
            <a:r>
              <a:rPr lang="en-GB" dirty="0" smtClean="0"/>
              <a:t>are the different types of storage devices.</a:t>
            </a:r>
          </a:p>
          <a:p>
            <a:pPr algn="just"/>
            <a:endParaRPr lang="en-US"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ACCESS TYPES OF STORAGE DEVICES</a:t>
            </a:r>
          </a:p>
        </p:txBody>
      </p:sp>
      <p:sp>
        <p:nvSpPr>
          <p:cNvPr id="3" name="Content Placeholder 2"/>
          <p:cNvSpPr>
            <a:spLocks noGrp="1"/>
          </p:cNvSpPr>
          <p:nvPr>
            <p:ph idx="1"/>
          </p:nvPr>
        </p:nvSpPr>
        <p:spPr>
          <a:xfrm>
            <a:off x="457200" y="1600200"/>
            <a:ext cx="8229600" cy="3124200"/>
          </a:xfrm>
        </p:spPr>
        <p:txBody>
          <a:bodyPr>
            <a:normAutofit fontScale="85000" lnSpcReduction="20000"/>
          </a:bodyPr>
          <a:lstStyle/>
          <a:p>
            <a:pPr algn="just"/>
            <a:r>
              <a:rPr lang="en-GB" dirty="0" smtClean="0"/>
              <a:t>The information stored in storage devices can be accessed in two ways—</a:t>
            </a:r>
          </a:p>
          <a:p>
            <a:pPr lvl="2" algn="just"/>
            <a:r>
              <a:rPr lang="en-GB" dirty="0" smtClean="0"/>
              <a:t>1. </a:t>
            </a:r>
            <a:r>
              <a:rPr lang="en-GB" b="1" dirty="0" smtClean="0">
                <a:solidFill>
                  <a:srgbClr val="C00000"/>
                </a:solidFill>
              </a:rPr>
              <a:t>Sequential access </a:t>
            </a:r>
          </a:p>
          <a:p>
            <a:pPr lvl="2" algn="just"/>
            <a:r>
              <a:rPr lang="en-GB" dirty="0" smtClean="0"/>
              <a:t>2. </a:t>
            </a:r>
            <a:r>
              <a:rPr lang="en-GB" b="1" dirty="0" smtClean="0">
                <a:solidFill>
                  <a:srgbClr val="00B050"/>
                </a:solidFill>
              </a:rPr>
              <a:t>Direct access</a:t>
            </a:r>
          </a:p>
          <a:p>
            <a:pPr algn="just"/>
            <a:r>
              <a:rPr lang="en-GB" dirty="0" smtClean="0"/>
              <a:t>Sequential Access Devices:</a:t>
            </a:r>
          </a:p>
          <a:p>
            <a:pPr lvl="1" algn="just"/>
            <a:r>
              <a:rPr lang="en-GB" dirty="0" smtClean="0"/>
              <a:t>Sequential access means that computer must run through the </a:t>
            </a:r>
            <a:r>
              <a:rPr lang="en-GB" dirty="0" smtClean="0">
                <a:solidFill>
                  <a:srgbClr val="0070C0"/>
                </a:solidFill>
              </a:rPr>
              <a:t>data in sequence, starting from the beginning, in order to locate a particular piece of data</a:t>
            </a:r>
            <a:r>
              <a:rPr lang="en-GB" dirty="0" smtClean="0"/>
              <a:t>. </a:t>
            </a:r>
          </a:p>
          <a:p>
            <a:pPr lvl="1" algn="just"/>
            <a:r>
              <a:rPr lang="en-GB" dirty="0" smtClean="0"/>
              <a:t>Magnetic tape is an example of sequential access device. Let us suppose that magnetic tape consists of 80 records. To access the 25threcord, the computer starts from first record, then reaches second, third etc. until it reaches the 25th record. </a:t>
            </a:r>
          </a:p>
          <a:p>
            <a:pPr lvl="1" algn="just"/>
            <a:r>
              <a:rPr lang="en-GB" dirty="0" smtClean="0">
                <a:solidFill>
                  <a:srgbClr val="C00000"/>
                </a:solidFill>
              </a:rPr>
              <a:t>Sequential access devices are generally slow devices</a:t>
            </a:r>
            <a:r>
              <a:rPr lang="en-GB" dirty="0" smtClean="0"/>
              <a:t>.</a:t>
            </a:r>
          </a:p>
          <a:p>
            <a:pPr algn="just"/>
            <a:endParaRPr lang="en-US"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ACCESS TYPES OF STORAGE DEVICES</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GB" dirty="0" smtClean="0"/>
              <a:t>Direct Access Devices:</a:t>
            </a:r>
          </a:p>
          <a:p>
            <a:pPr lvl="1" algn="just"/>
            <a:r>
              <a:rPr lang="en-GB" dirty="0" smtClean="0"/>
              <a:t>Direct access devices are the ones in which any piece of data can be retrieved in a </a:t>
            </a:r>
            <a:r>
              <a:rPr lang="en-GB" dirty="0" smtClean="0">
                <a:solidFill>
                  <a:srgbClr val="C00000"/>
                </a:solidFill>
              </a:rPr>
              <a:t>non-sequential manner by locating it using the data’s address</a:t>
            </a:r>
            <a:r>
              <a:rPr lang="en-GB" dirty="0" smtClean="0"/>
              <a:t>. It accesses the data directly, from a desired location. </a:t>
            </a:r>
          </a:p>
          <a:p>
            <a:pPr lvl="1" algn="just"/>
            <a:r>
              <a:rPr lang="en-GB" b="1" dirty="0" smtClean="0">
                <a:solidFill>
                  <a:srgbClr val="00B050"/>
                </a:solidFill>
              </a:rPr>
              <a:t>Magnetic disks and optical disks are examples of direct access devices.</a:t>
            </a:r>
            <a:r>
              <a:rPr lang="en-GB" dirty="0" smtClean="0"/>
              <a:t> There is no predefined order in which one can read and write data from a direct access device.</a:t>
            </a:r>
          </a:p>
          <a:p>
            <a:pPr lvl="1" algn="just"/>
            <a:r>
              <a:rPr lang="en-GB" dirty="0" smtClean="0"/>
              <a:t>In a magnetic disk consisting of 80 records, to access the 25th record, the computer can directly access the 25th record, without going past the first 24 records. </a:t>
            </a:r>
          </a:p>
          <a:p>
            <a:pPr lvl="1" algn="just"/>
            <a:r>
              <a:rPr lang="en-GB" dirty="0" smtClean="0">
                <a:solidFill>
                  <a:srgbClr val="FF0000"/>
                </a:solidFill>
              </a:rPr>
              <a:t>Based on access, magnetic tapes are sequential access devices, and, magnetic disks, optical disk and magneto-optical disks are direct access devices</a:t>
            </a:r>
            <a:r>
              <a:rPr lang="en-GB" dirty="0" smtClean="0"/>
              <a:t>.</a:t>
            </a:r>
          </a:p>
          <a:p>
            <a:pPr algn="just"/>
            <a:endParaRPr lang="en-US"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Magnetic Tape</a:t>
            </a:r>
            <a:endParaRPr lang="en-US" dirty="0"/>
          </a:p>
        </p:txBody>
      </p:sp>
      <p:sp>
        <p:nvSpPr>
          <p:cNvPr id="3" name="Content Placeholder 2"/>
          <p:cNvSpPr>
            <a:spLocks noGrp="1"/>
          </p:cNvSpPr>
          <p:nvPr>
            <p:ph idx="1"/>
          </p:nvPr>
        </p:nvSpPr>
        <p:spPr>
          <a:xfrm>
            <a:off x="457200" y="1295401"/>
            <a:ext cx="8229600" cy="3657600"/>
          </a:xfrm>
        </p:spPr>
        <p:txBody>
          <a:bodyPr>
            <a:normAutofit fontScale="92500" lnSpcReduction="20000"/>
          </a:bodyPr>
          <a:lstStyle/>
          <a:p>
            <a:pPr algn="just"/>
            <a:r>
              <a:rPr lang="en-GB" dirty="0" smtClean="0"/>
              <a:t>Magnetic tape is </a:t>
            </a:r>
            <a:r>
              <a:rPr lang="en-GB" dirty="0" smtClean="0">
                <a:solidFill>
                  <a:srgbClr val="C00000"/>
                </a:solidFill>
              </a:rPr>
              <a:t>a plastic tape with magnetic coating</a:t>
            </a:r>
            <a:r>
              <a:rPr lang="en-GB" dirty="0" smtClean="0"/>
              <a:t>. </a:t>
            </a:r>
          </a:p>
          <a:p>
            <a:pPr algn="just"/>
            <a:r>
              <a:rPr lang="en-GB" dirty="0" smtClean="0"/>
              <a:t>It is a storage medium on a large open reel or in a smaller cartridge or cassette (like a music cassette). Magnetic tapes are </a:t>
            </a:r>
            <a:r>
              <a:rPr lang="en-GB" dirty="0" smtClean="0">
                <a:solidFill>
                  <a:srgbClr val="00B050"/>
                </a:solidFill>
              </a:rPr>
              <a:t>cheaper storage media</a:t>
            </a:r>
            <a:r>
              <a:rPr lang="en-GB" dirty="0" smtClean="0"/>
              <a:t>. </a:t>
            </a:r>
          </a:p>
          <a:p>
            <a:pPr algn="just"/>
            <a:r>
              <a:rPr lang="en-GB" dirty="0" smtClean="0"/>
              <a:t>They are durable, can be written, erased, and re-written. </a:t>
            </a:r>
          </a:p>
          <a:p>
            <a:pPr algn="just"/>
            <a:r>
              <a:rPr lang="en-GB" dirty="0" smtClean="0"/>
              <a:t>Magnetic tapes </a:t>
            </a:r>
            <a:r>
              <a:rPr lang="en-GB" dirty="0" smtClean="0">
                <a:solidFill>
                  <a:srgbClr val="C00000"/>
                </a:solidFill>
              </a:rPr>
              <a:t>are sequential access devices</a:t>
            </a:r>
            <a:r>
              <a:rPr lang="en-GB" dirty="0" smtClean="0"/>
              <a:t>, which mean that the tape needs to rewind or move forward to the location where the requested data is positioned in the magnetic tape. Due to their sequential nature, magnetic tapes are not suitable for data files that need to be revised or updated often. </a:t>
            </a:r>
          </a:p>
          <a:p>
            <a:pPr algn="just"/>
            <a:r>
              <a:rPr lang="en-GB" dirty="0" smtClean="0"/>
              <a:t>They are generally </a:t>
            </a:r>
            <a:r>
              <a:rPr lang="en-GB" dirty="0" smtClean="0">
                <a:solidFill>
                  <a:srgbClr val="00B0F0"/>
                </a:solidFill>
              </a:rPr>
              <a:t>used to store back-up data that is not frequently used </a:t>
            </a:r>
            <a:r>
              <a:rPr lang="en-GB" dirty="0" smtClean="0"/>
              <a:t>or to transfer data from one system to other.</a:t>
            </a:r>
          </a:p>
          <a:p>
            <a:pPr algn="just"/>
            <a:endParaRPr lang="en-US"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410075"/>
            <a:ext cx="6554867" cy="1524000"/>
          </a:xfrm>
        </p:spPr>
        <p:txBody>
          <a:bodyPr/>
          <a:lstStyle/>
          <a:p>
            <a:r>
              <a:rPr lang="en-IN" sz="1600" b="1" dirty="0" smtClean="0"/>
              <a:t>Working of Magnetic Tape</a:t>
            </a:r>
            <a:endParaRPr lang="en-US" sz="1600" b="1" dirty="0"/>
          </a:p>
        </p:txBody>
      </p:sp>
      <p:sp>
        <p:nvSpPr>
          <p:cNvPr id="3" name="Content Placeholder 2"/>
          <p:cNvSpPr>
            <a:spLocks noGrp="1"/>
          </p:cNvSpPr>
          <p:nvPr>
            <p:ph idx="1"/>
          </p:nvPr>
        </p:nvSpPr>
        <p:spPr/>
        <p:txBody>
          <a:bodyPr>
            <a:normAutofit/>
          </a:bodyPr>
          <a:lstStyle/>
          <a:p>
            <a:pPr algn="just"/>
            <a:r>
              <a:rPr lang="en-GB" sz="2800" dirty="0" smtClean="0"/>
              <a:t> Magnetic tape is divided </a:t>
            </a:r>
            <a:r>
              <a:rPr lang="en-GB" sz="2800" b="1" dirty="0" smtClean="0">
                <a:solidFill>
                  <a:srgbClr val="C00000"/>
                </a:solidFill>
              </a:rPr>
              <a:t>horizontally into tracks (7 or 9) and vertically into frames</a:t>
            </a:r>
            <a:r>
              <a:rPr lang="en-GB" sz="2800" dirty="0" smtClean="0"/>
              <a:t>. A </a:t>
            </a:r>
            <a:r>
              <a:rPr lang="en-GB" sz="2800" dirty="0" smtClean="0">
                <a:solidFill>
                  <a:srgbClr val="0070C0"/>
                </a:solidFill>
              </a:rPr>
              <a:t>frame stores one byte of data,</a:t>
            </a:r>
            <a:r>
              <a:rPr lang="en-GB" sz="2800" dirty="0" smtClean="0"/>
              <a:t> and </a:t>
            </a:r>
            <a:r>
              <a:rPr lang="en-GB" sz="2800" dirty="0" smtClean="0">
                <a:solidFill>
                  <a:schemeClr val="accent3"/>
                </a:solidFill>
              </a:rPr>
              <a:t>a track in a frame stores one bit</a:t>
            </a:r>
            <a:r>
              <a:rPr lang="en-GB" sz="2800" dirty="0" smtClean="0"/>
              <a:t>. Data is stored in successive frames as a string with one data (byte) per frame.</a:t>
            </a:r>
            <a:endParaRPr lang="en-US" sz="2800" dirty="0"/>
          </a:p>
        </p:txBody>
      </p:sp>
      <p:pic>
        <p:nvPicPr>
          <p:cNvPr id="1026" name="Picture 2" descr="C:\Users\HP\Desktop\magnetic tape.PNG"/>
          <p:cNvPicPr>
            <a:picLocks noChangeAspect="1" noChangeArrowheads="1"/>
          </p:cNvPicPr>
          <p:nvPr/>
        </p:nvPicPr>
        <p:blipFill>
          <a:blip r:embed="rId2"/>
          <a:srcRect/>
          <a:stretch>
            <a:fillRect/>
          </a:stretch>
        </p:blipFill>
        <p:spPr bwMode="auto">
          <a:xfrm>
            <a:off x="3657600" y="3886200"/>
            <a:ext cx="5181600" cy="2571750"/>
          </a:xfrm>
          <a:prstGeom prst="rect">
            <a:avLst/>
          </a:prstGeom>
          <a:noFill/>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1600" b="1" dirty="0" smtClean="0"/>
              <a:t>Working of Magnetic Tape</a:t>
            </a:r>
            <a:endParaRPr lang="en-US" sz="1600" b="1" dirty="0"/>
          </a:p>
        </p:txBody>
      </p:sp>
      <p:sp>
        <p:nvSpPr>
          <p:cNvPr id="3" name="Content Placeholder 2"/>
          <p:cNvSpPr>
            <a:spLocks noGrp="1"/>
          </p:cNvSpPr>
          <p:nvPr>
            <p:ph idx="1"/>
          </p:nvPr>
        </p:nvSpPr>
        <p:spPr/>
        <p:txBody>
          <a:bodyPr>
            <a:normAutofit lnSpcReduction="10000"/>
          </a:bodyPr>
          <a:lstStyle/>
          <a:p>
            <a:pPr algn="just"/>
            <a:r>
              <a:rPr lang="en-GB" sz="2800" dirty="0" smtClean="0"/>
              <a:t>Data is recorded on tape in the form of blocks, where a block consists of a group of data also called as records. Each block is read continually. There </a:t>
            </a:r>
            <a:r>
              <a:rPr lang="en-GB" sz="2800" dirty="0" smtClean="0">
                <a:solidFill>
                  <a:srgbClr val="C00000"/>
                </a:solidFill>
              </a:rPr>
              <a:t>is an Inter-Record Gap (IRG) between two blocks that provides time for </a:t>
            </a:r>
            <a:r>
              <a:rPr lang="en-GB" sz="2800" dirty="0" smtClean="0"/>
              <a:t>the tape to be stopped and started between records.</a:t>
            </a:r>
            <a:endParaRPr lang="en-US" sz="2800" dirty="0"/>
          </a:p>
        </p:txBody>
      </p:sp>
      <p:pic>
        <p:nvPicPr>
          <p:cNvPr id="2050" name="Picture 2" descr="C:\Users\HP\Desktop\IRG magnetic tape.PNG"/>
          <p:cNvPicPr>
            <a:picLocks noChangeAspect="1" noChangeArrowheads="1"/>
          </p:cNvPicPr>
          <p:nvPr/>
        </p:nvPicPr>
        <p:blipFill>
          <a:blip r:embed="rId2"/>
          <a:srcRect/>
          <a:stretch>
            <a:fillRect/>
          </a:stretch>
        </p:blipFill>
        <p:spPr bwMode="auto">
          <a:xfrm>
            <a:off x="3048000" y="5372100"/>
            <a:ext cx="5545221" cy="1295400"/>
          </a:xfrm>
          <a:prstGeom prst="rect">
            <a:avLst/>
          </a:prstGeom>
          <a:noFill/>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Working of Magnetic Tape</a:t>
            </a:r>
            <a:endParaRPr lang="en-US" dirty="0"/>
          </a:p>
        </p:txBody>
      </p:sp>
      <p:sp>
        <p:nvSpPr>
          <p:cNvPr id="3" name="Content Placeholder 2"/>
          <p:cNvSpPr>
            <a:spLocks noGrp="1"/>
          </p:cNvSpPr>
          <p:nvPr>
            <p:ph idx="1"/>
          </p:nvPr>
        </p:nvSpPr>
        <p:spPr/>
        <p:txBody>
          <a:bodyPr>
            <a:normAutofit/>
          </a:bodyPr>
          <a:lstStyle/>
          <a:p>
            <a:r>
              <a:rPr lang="en-GB" dirty="0" smtClean="0"/>
              <a:t>Magnetic tape is mounted on a magnetic tape drive for access. The </a:t>
            </a:r>
            <a:r>
              <a:rPr lang="en-GB" dirty="0" smtClean="0">
                <a:solidFill>
                  <a:srgbClr val="C00000"/>
                </a:solidFill>
              </a:rPr>
              <a:t>magnetic tape moves on tape drive from the supply reel to take-up reel, with its magnetic coated side passing over the read/write </a:t>
            </a:r>
            <a:r>
              <a:rPr lang="en-GB" dirty="0" smtClean="0"/>
              <a:t>head.</a:t>
            </a:r>
          </a:p>
          <a:p>
            <a:r>
              <a:rPr lang="en-GB" dirty="0" smtClean="0"/>
              <a:t>Tapes are categorized based on their width - ¼ inch, ½ inch, etc.</a:t>
            </a:r>
          </a:p>
          <a:p>
            <a:r>
              <a:rPr lang="en-GB" dirty="0" smtClean="0"/>
              <a:t>The storage capacity of the tape varies greatly. A 10–inch diameter reel of tape which is 2400 feet long can store up to 180 million characters.</a:t>
            </a:r>
          </a:p>
          <a:p>
            <a:endParaRPr lang="en-US"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Magnetic Disks</a:t>
            </a:r>
            <a:endParaRPr lang="en-US" dirty="0"/>
          </a:p>
        </p:txBody>
      </p:sp>
      <p:sp>
        <p:nvSpPr>
          <p:cNvPr id="3" name="Content Placeholder 2"/>
          <p:cNvSpPr>
            <a:spLocks noGrp="1"/>
          </p:cNvSpPr>
          <p:nvPr>
            <p:ph idx="1"/>
          </p:nvPr>
        </p:nvSpPr>
        <p:spPr/>
        <p:txBody>
          <a:bodyPr/>
          <a:lstStyle/>
          <a:p>
            <a:pPr algn="just"/>
            <a:r>
              <a:rPr lang="en-US" dirty="0" smtClean="0"/>
              <a:t>Magnetic disk is a </a:t>
            </a:r>
            <a:r>
              <a:rPr lang="en-US" b="1" dirty="0" smtClean="0">
                <a:solidFill>
                  <a:srgbClr val="C00000"/>
                </a:solidFill>
              </a:rPr>
              <a:t>direct access secondary storage device</a:t>
            </a:r>
            <a:r>
              <a:rPr lang="en-US" dirty="0" smtClean="0"/>
              <a:t>. It is a thin plastic or metallic circular plate coated with magnetic oxide and encased in a protective cover. Data is stored on magnetic disks as magnetized spots. </a:t>
            </a:r>
            <a:endParaRPr lang="en-US"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29000"/>
            <a:ext cx="6554867" cy="990600"/>
          </a:xfrm>
        </p:spPr>
        <p:txBody>
          <a:bodyPr/>
          <a:lstStyle/>
          <a:p>
            <a:r>
              <a:rPr lang="en-US" dirty="0" smtClean="0"/>
              <a:t>Magnetic Disk Architecture</a:t>
            </a:r>
            <a:endParaRPr lang="en-US" dirty="0"/>
          </a:p>
        </p:txBody>
      </p:sp>
      <p:sp>
        <p:nvSpPr>
          <p:cNvPr id="3" name="Content Placeholder 2"/>
          <p:cNvSpPr>
            <a:spLocks noGrp="1"/>
          </p:cNvSpPr>
          <p:nvPr>
            <p:ph idx="1"/>
          </p:nvPr>
        </p:nvSpPr>
        <p:spPr>
          <a:xfrm>
            <a:off x="533400" y="533400"/>
            <a:ext cx="6554867" cy="3276600"/>
          </a:xfrm>
        </p:spPr>
        <p:txBody>
          <a:bodyPr>
            <a:normAutofit lnSpcReduction="10000"/>
          </a:bodyPr>
          <a:lstStyle/>
          <a:p>
            <a:pPr algn="just" fontAlgn="base"/>
            <a:r>
              <a:rPr lang="en-US" sz="2800" dirty="0" smtClean="0"/>
              <a:t>The entire disk is divided into</a:t>
            </a:r>
            <a:r>
              <a:rPr lang="en-US" sz="2800" dirty="0" smtClean="0">
                <a:solidFill>
                  <a:srgbClr val="C00000"/>
                </a:solidFill>
              </a:rPr>
              <a:t> </a:t>
            </a:r>
            <a:r>
              <a:rPr lang="en-US" sz="2800" b="1" dirty="0" smtClean="0">
                <a:solidFill>
                  <a:srgbClr val="C00000"/>
                </a:solidFill>
              </a:rPr>
              <a:t>platters</a:t>
            </a:r>
            <a:r>
              <a:rPr lang="en-US" sz="2800" dirty="0" smtClean="0"/>
              <a:t>.</a:t>
            </a:r>
          </a:p>
          <a:p>
            <a:pPr algn="just" fontAlgn="base"/>
            <a:r>
              <a:rPr lang="en-US" sz="2800" dirty="0" smtClean="0"/>
              <a:t>Each platter consists of concentric circles called as </a:t>
            </a:r>
            <a:r>
              <a:rPr lang="en-US" sz="2800" b="1" dirty="0" smtClean="0">
                <a:solidFill>
                  <a:srgbClr val="00B050"/>
                </a:solidFill>
              </a:rPr>
              <a:t>tracks</a:t>
            </a:r>
            <a:r>
              <a:rPr lang="en-US" sz="2800" dirty="0" smtClean="0"/>
              <a:t>.</a:t>
            </a:r>
          </a:p>
          <a:p>
            <a:pPr algn="just" fontAlgn="base"/>
            <a:r>
              <a:rPr lang="en-US" sz="2800" dirty="0" smtClean="0"/>
              <a:t>These tracks are further divided into </a:t>
            </a:r>
            <a:r>
              <a:rPr lang="en-US" sz="2800" b="1" dirty="0" smtClean="0">
                <a:solidFill>
                  <a:srgbClr val="00B0F0"/>
                </a:solidFill>
              </a:rPr>
              <a:t>sectors</a:t>
            </a:r>
            <a:r>
              <a:rPr lang="en-US" sz="2800" dirty="0" smtClean="0"/>
              <a:t> which are the smallest divisions in the disk.</a:t>
            </a:r>
          </a:p>
          <a:p>
            <a:pPr algn="just"/>
            <a:endParaRPr lang="en-US" sz="2800" dirty="0"/>
          </a:p>
        </p:txBody>
      </p:sp>
      <p:pic>
        <p:nvPicPr>
          <p:cNvPr id="6" name="Picture 2" descr="C:\Users\ADEVEN\Desktop\BSc Computer Science\Problem Solving using computer\Magnetic-Disk-Disk-divided-into-tracks-and-sectors.png"/>
          <p:cNvPicPr>
            <a:picLocks noChangeAspect="1" noChangeArrowheads="1"/>
          </p:cNvPicPr>
          <p:nvPr/>
        </p:nvPicPr>
        <p:blipFill>
          <a:blip r:embed="rId2"/>
          <a:srcRect/>
          <a:stretch>
            <a:fillRect/>
          </a:stretch>
        </p:blipFill>
        <p:spPr bwMode="auto">
          <a:xfrm>
            <a:off x="838200" y="4267200"/>
            <a:ext cx="6391275" cy="2314575"/>
          </a:xfrm>
          <a:prstGeom prst="rect">
            <a:avLst/>
          </a:prstGeom>
          <a:noFill/>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267" y="2209800"/>
            <a:ext cx="6554867" cy="1524000"/>
          </a:xfrm>
        </p:spPr>
        <p:txBody>
          <a:bodyPr/>
          <a:lstStyle/>
          <a:p>
            <a:r>
              <a:rPr lang="en-US" dirty="0" smtClean="0"/>
              <a:t>Magnetic Disk Architecture</a:t>
            </a:r>
            <a:endParaRPr lang="en-US" dirty="0"/>
          </a:p>
        </p:txBody>
      </p:sp>
      <p:sp>
        <p:nvSpPr>
          <p:cNvPr id="3" name="Content Placeholder 2"/>
          <p:cNvSpPr>
            <a:spLocks noGrp="1"/>
          </p:cNvSpPr>
          <p:nvPr>
            <p:ph idx="1"/>
          </p:nvPr>
        </p:nvSpPr>
        <p:spPr>
          <a:xfrm>
            <a:off x="533401" y="533400"/>
            <a:ext cx="6324600" cy="2590800"/>
          </a:xfrm>
        </p:spPr>
        <p:txBody>
          <a:bodyPr/>
          <a:lstStyle/>
          <a:p>
            <a:pPr algn="just"/>
            <a:r>
              <a:rPr lang="en-US" dirty="0" smtClean="0"/>
              <a:t>A </a:t>
            </a:r>
            <a:r>
              <a:rPr lang="en-US" b="1" dirty="0" smtClean="0"/>
              <a:t>cylinder</a:t>
            </a:r>
            <a:r>
              <a:rPr lang="en-US" dirty="0" smtClean="0"/>
              <a:t> is formed by combining the tracks at a given radius of a disk pack.</a:t>
            </a:r>
            <a:endParaRPr lang="en-US" dirty="0"/>
          </a:p>
        </p:txBody>
      </p:sp>
      <p:pic>
        <p:nvPicPr>
          <p:cNvPr id="1028" name="Picture 4" descr="C:\Users\ADEVEN\Desktop\BSc Computer Science\Problem Solving using computer\Magnetic-Disk-Tracks-forming-a-cylinder.png"/>
          <p:cNvPicPr>
            <a:picLocks noChangeAspect="1" noChangeArrowheads="1"/>
          </p:cNvPicPr>
          <p:nvPr/>
        </p:nvPicPr>
        <p:blipFill>
          <a:blip r:embed="rId2"/>
          <a:srcRect/>
          <a:stretch>
            <a:fillRect/>
          </a:stretch>
        </p:blipFill>
        <p:spPr bwMode="auto">
          <a:xfrm>
            <a:off x="2590800" y="3505200"/>
            <a:ext cx="3571875" cy="3257550"/>
          </a:xfrm>
          <a:prstGeom prst="rect">
            <a:avLst/>
          </a:prstGeom>
          <a:noFill/>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Magnetic Disk Architecture</a:t>
            </a:r>
            <a:endParaRPr lang="en-US" dirty="0"/>
          </a:p>
        </p:txBody>
      </p:sp>
      <p:sp>
        <p:nvSpPr>
          <p:cNvPr id="3" name="Content Placeholder 2"/>
          <p:cNvSpPr>
            <a:spLocks noGrp="1"/>
          </p:cNvSpPr>
          <p:nvPr>
            <p:ph idx="1"/>
          </p:nvPr>
        </p:nvSpPr>
        <p:spPr/>
        <p:txBody>
          <a:bodyPr>
            <a:normAutofit lnSpcReduction="10000"/>
          </a:bodyPr>
          <a:lstStyle/>
          <a:p>
            <a:pPr algn="just" fontAlgn="base"/>
            <a:r>
              <a:rPr lang="en-US" dirty="0" smtClean="0"/>
              <a:t>There exists a mechanical arm called as </a:t>
            </a:r>
            <a:r>
              <a:rPr lang="en-US" b="1" dirty="0" smtClean="0">
                <a:solidFill>
                  <a:srgbClr val="C00000"/>
                </a:solidFill>
              </a:rPr>
              <a:t>Read / Write head</a:t>
            </a:r>
            <a:r>
              <a:rPr lang="en-US" dirty="0" smtClean="0">
                <a:solidFill>
                  <a:srgbClr val="C00000"/>
                </a:solidFill>
              </a:rPr>
              <a:t>.</a:t>
            </a:r>
          </a:p>
          <a:p>
            <a:pPr algn="just" fontAlgn="base"/>
            <a:r>
              <a:rPr lang="en-US" dirty="0" smtClean="0"/>
              <a:t>It is used to read from and write to the disk.</a:t>
            </a:r>
          </a:p>
          <a:p>
            <a:pPr algn="just" fontAlgn="base"/>
            <a:r>
              <a:rPr lang="en-US" dirty="0" smtClean="0"/>
              <a:t>Head has to </a:t>
            </a:r>
            <a:r>
              <a:rPr lang="en-US" dirty="0" smtClean="0">
                <a:solidFill>
                  <a:srgbClr val="00B0F0"/>
                </a:solidFill>
              </a:rPr>
              <a:t>reach at a particular track and then wait for the rotation of the platter.</a:t>
            </a:r>
          </a:p>
          <a:p>
            <a:pPr algn="just" fontAlgn="base"/>
            <a:r>
              <a:rPr lang="en-US" dirty="0" smtClean="0"/>
              <a:t>The rotation causes the required sector of the track to come under the head.</a:t>
            </a:r>
          </a:p>
          <a:p>
            <a:pPr algn="just" fontAlgn="base"/>
            <a:r>
              <a:rPr lang="en-US" dirty="0" smtClean="0"/>
              <a:t>Each platter has 2 surfaces- top and bottom and both the surfaces are used to store the data.</a:t>
            </a:r>
          </a:p>
          <a:p>
            <a:pPr algn="just" fontAlgn="base"/>
            <a:r>
              <a:rPr lang="en-US" dirty="0" smtClean="0"/>
              <a:t>Each surface has its own read / write head.</a:t>
            </a:r>
          </a:p>
          <a:p>
            <a:pPr algn="just"/>
            <a:endParaRPr lang="en-US"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6554867" cy="1524000"/>
          </a:xfrm>
        </p:spPr>
        <p:txBody>
          <a:bodyPr/>
          <a:lstStyle/>
          <a:p>
            <a:r>
              <a:rPr lang="en-US" dirty="0" smtClean="0"/>
              <a:t>Magnetic Disk Architecture</a:t>
            </a:r>
            <a:endParaRPr lang="en-US" dirty="0"/>
          </a:p>
        </p:txBody>
      </p:sp>
      <p:sp>
        <p:nvSpPr>
          <p:cNvPr id="3" name="Content Placeholder 2"/>
          <p:cNvSpPr>
            <a:spLocks noGrp="1"/>
          </p:cNvSpPr>
          <p:nvPr>
            <p:ph idx="1"/>
          </p:nvPr>
        </p:nvSpPr>
        <p:spPr/>
        <p:txBody>
          <a:bodyPr/>
          <a:lstStyle/>
          <a:p>
            <a:endParaRPr lang="en-US"/>
          </a:p>
        </p:txBody>
      </p:sp>
      <p:pic>
        <p:nvPicPr>
          <p:cNvPr id="2050" name="Picture 2" descr="C:\Users\ADEVEN\Desktop\BSc Computer Science\Problem Solving using computer\Magnetic-Disk-Architecture.png"/>
          <p:cNvPicPr>
            <a:picLocks noChangeAspect="1" noChangeArrowheads="1"/>
          </p:cNvPicPr>
          <p:nvPr/>
        </p:nvPicPr>
        <p:blipFill>
          <a:blip r:embed="rId2"/>
          <a:srcRect/>
          <a:stretch>
            <a:fillRect/>
          </a:stretch>
        </p:blipFill>
        <p:spPr bwMode="auto">
          <a:xfrm>
            <a:off x="2057400" y="1647825"/>
            <a:ext cx="4972050" cy="4905375"/>
          </a:xfrm>
          <a:prstGeom prst="rect">
            <a:avLst/>
          </a:prstGeom>
          <a:noFill/>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066800"/>
            <a:ext cx="6554867" cy="1524000"/>
          </a:xfrm>
        </p:spPr>
        <p:txBody>
          <a:bodyPr/>
          <a:lstStyle/>
          <a:p>
            <a:r>
              <a:rPr lang="en-US" dirty="0" smtClean="0"/>
              <a:t>Disk Performance Parameters</a:t>
            </a:r>
            <a:endParaRPr lang="en-US" dirty="0"/>
          </a:p>
        </p:txBody>
      </p:sp>
      <p:sp>
        <p:nvSpPr>
          <p:cNvPr id="3" name="Content Placeholder 2"/>
          <p:cNvSpPr>
            <a:spLocks noGrp="1"/>
          </p:cNvSpPr>
          <p:nvPr>
            <p:ph idx="1"/>
          </p:nvPr>
        </p:nvSpPr>
        <p:spPr/>
        <p:txBody>
          <a:bodyPr/>
          <a:lstStyle/>
          <a:p>
            <a:endParaRPr lang="en-US"/>
          </a:p>
        </p:txBody>
      </p:sp>
      <p:pic>
        <p:nvPicPr>
          <p:cNvPr id="3074" name="Picture 2" descr="C:\Users\ADEVEN\Desktop\BSc Computer Science\Problem Solving using computer\Factors-Affecting-Disk-Performance-2.png"/>
          <p:cNvPicPr>
            <a:picLocks noChangeAspect="1" noChangeArrowheads="1"/>
          </p:cNvPicPr>
          <p:nvPr/>
        </p:nvPicPr>
        <p:blipFill>
          <a:blip r:embed="rId2"/>
          <a:srcRect/>
          <a:stretch>
            <a:fillRect/>
          </a:stretch>
        </p:blipFill>
        <p:spPr bwMode="auto">
          <a:xfrm>
            <a:off x="1524000" y="2133600"/>
            <a:ext cx="7205896" cy="4112516"/>
          </a:xfrm>
          <a:prstGeom prst="rect">
            <a:avLst/>
          </a:prstGeom>
          <a:noFill/>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Disk Performance Parameters</a:t>
            </a:r>
            <a:endParaRPr lang="en-US" dirty="0"/>
          </a:p>
        </p:txBody>
      </p:sp>
      <p:sp>
        <p:nvSpPr>
          <p:cNvPr id="3" name="Content Placeholder 2"/>
          <p:cNvSpPr>
            <a:spLocks noGrp="1"/>
          </p:cNvSpPr>
          <p:nvPr>
            <p:ph idx="1"/>
          </p:nvPr>
        </p:nvSpPr>
        <p:spPr/>
        <p:txBody>
          <a:bodyPr/>
          <a:lstStyle/>
          <a:p>
            <a:pPr algn="just" fontAlgn="base"/>
            <a:r>
              <a:rPr lang="en-US" b="1" u="sng" dirty="0" smtClean="0"/>
              <a:t>Seek Time-</a:t>
            </a:r>
            <a:r>
              <a:rPr lang="en-US" dirty="0" smtClean="0"/>
              <a:t> </a:t>
            </a:r>
          </a:p>
          <a:p>
            <a:pPr lvl="1" algn="just" fontAlgn="base"/>
            <a:r>
              <a:rPr lang="en-US" dirty="0" smtClean="0"/>
              <a:t>The time taken by </a:t>
            </a:r>
            <a:r>
              <a:rPr lang="en-US" dirty="0" smtClean="0">
                <a:solidFill>
                  <a:srgbClr val="00B050"/>
                </a:solidFill>
              </a:rPr>
              <a:t>the read / write head to reach the desired track</a:t>
            </a:r>
            <a:r>
              <a:rPr lang="en-US" dirty="0" smtClean="0"/>
              <a:t> is called as </a:t>
            </a:r>
            <a:r>
              <a:rPr lang="en-US" b="1" dirty="0" smtClean="0"/>
              <a:t>seek time</a:t>
            </a:r>
            <a:r>
              <a:rPr lang="en-US" dirty="0" smtClean="0"/>
              <a:t>.</a:t>
            </a:r>
          </a:p>
          <a:p>
            <a:pPr lvl="1" algn="just" fontAlgn="base"/>
            <a:r>
              <a:rPr lang="en-US" dirty="0" smtClean="0"/>
              <a:t>It is the component which contributes the largest percentage of the disk service time.</a:t>
            </a:r>
          </a:p>
          <a:p>
            <a:pPr lvl="1" algn="just" fontAlgn="base"/>
            <a:r>
              <a:rPr lang="en-US" dirty="0" smtClean="0"/>
              <a:t>The lower the seek time, the faster the I/O operation.</a:t>
            </a:r>
          </a:p>
          <a:p>
            <a:pPr algn="just"/>
            <a:endParaRPr lang="en-US"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Disk Performance Parameters</a:t>
            </a:r>
            <a:endParaRPr lang="en-US" dirty="0"/>
          </a:p>
        </p:txBody>
      </p:sp>
      <p:sp>
        <p:nvSpPr>
          <p:cNvPr id="3" name="Content Placeholder 2"/>
          <p:cNvSpPr>
            <a:spLocks noGrp="1"/>
          </p:cNvSpPr>
          <p:nvPr>
            <p:ph idx="1"/>
          </p:nvPr>
        </p:nvSpPr>
        <p:spPr/>
        <p:txBody>
          <a:bodyPr>
            <a:normAutofit lnSpcReduction="10000"/>
          </a:bodyPr>
          <a:lstStyle/>
          <a:p>
            <a:pPr algn="just" fontAlgn="base"/>
            <a:r>
              <a:rPr lang="en-US" b="1" u="sng" dirty="0" smtClean="0"/>
              <a:t>Rotational Latency/ Latency Time-</a:t>
            </a:r>
            <a:endParaRPr lang="en-US" b="1" dirty="0" smtClean="0"/>
          </a:p>
          <a:p>
            <a:pPr lvl="1" algn="just" fontAlgn="base"/>
            <a:r>
              <a:rPr lang="en-US" dirty="0" smtClean="0"/>
              <a:t>The </a:t>
            </a:r>
            <a:r>
              <a:rPr lang="en-US" dirty="0" smtClean="0">
                <a:solidFill>
                  <a:srgbClr val="C00000"/>
                </a:solidFill>
              </a:rPr>
              <a:t>time taken by the desired sector to come under the read / write head </a:t>
            </a:r>
            <a:r>
              <a:rPr lang="en-US" dirty="0" smtClean="0"/>
              <a:t>is called as </a:t>
            </a:r>
            <a:r>
              <a:rPr lang="en-US" b="1" dirty="0" smtClean="0"/>
              <a:t>rotational latency</a:t>
            </a:r>
            <a:r>
              <a:rPr lang="en-US" dirty="0" smtClean="0"/>
              <a:t>.</a:t>
            </a:r>
          </a:p>
          <a:p>
            <a:pPr lvl="1" algn="just" fontAlgn="base"/>
            <a:r>
              <a:rPr lang="en-US" dirty="0" smtClean="0"/>
              <a:t>It depends on the rotation speed of the spindle.</a:t>
            </a:r>
          </a:p>
          <a:p>
            <a:pPr algn="just" fontAlgn="base"/>
            <a:r>
              <a:rPr lang="en-US" b="1" u="sng" dirty="0" smtClean="0"/>
              <a:t>Data Transfer Rate-</a:t>
            </a:r>
            <a:endParaRPr lang="en-US" b="1" dirty="0" smtClean="0"/>
          </a:p>
          <a:p>
            <a:pPr lvl="1" algn="just" fontAlgn="base"/>
            <a:r>
              <a:rPr lang="en-US" dirty="0" smtClean="0"/>
              <a:t>The amount of data </a:t>
            </a:r>
            <a:r>
              <a:rPr lang="en-US" dirty="0" smtClean="0">
                <a:solidFill>
                  <a:srgbClr val="00B050"/>
                </a:solidFill>
              </a:rPr>
              <a:t>that passes under the read / write head in a given amount of time </a:t>
            </a:r>
            <a:r>
              <a:rPr lang="en-US" dirty="0" smtClean="0"/>
              <a:t>is called as </a:t>
            </a:r>
            <a:r>
              <a:rPr lang="en-US" b="1" dirty="0" smtClean="0"/>
              <a:t>data transfer rate</a:t>
            </a:r>
            <a:r>
              <a:rPr lang="en-US" dirty="0" smtClean="0"/>
              <a:t>.</a:t>
            </a:r>
          </a:p>
          <a:p>
            <a:pPr lvl="1" algn="just" fontAlgn="base"/>
            <a:r>
              <a:rPr lang="en-US" dirty="0" smtClean="0"/>
              <a:t>The time taken to transfer the data is called as </a:t>
            </a:r>
            <a:r>
              <a:rPr lang="en-US" b="1" dirty="0" smtClean="0"/>
              <a:t>transfer time</a:t>
            </a:r>
            <a:r>
              <a:rPr lang="en-US" dirty="0" smtClean="0"/>
              <a:t>.</a:t>
            </a:r>
          </a:p>
          <a:p>
            <a:pPr algn="just" fontAlgn="base"/>
            <a:endParaRPr lang="en-US" dirty="0" smtClean="0"/>
          </a:p>
          <a:p>
            <a:pPr algn="just"/>
            <a:endParaRPr lang="en-US"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Disk Performance Parameters</a:t>
            </a:r>
            <a:endParaRPr lang="en-US" dirty="0"/>
          </a:p>
        </p:txBody>
      </p:sp>
      <p:sp>
        <p:nvSpPr>
          <p:cNvPr id="3" name="Content Placeholder 2"/>
          <p:cNvSpPr>
            <a:spLocks noGrp="1"/>
          </p:cNvSpPr>
          <p:nvPr>
            <p:ph idx="1"/>
          </p:nvPr>
        </p:nvSpPr>
        <p:spPr/>
        <p:txBody>
          <a:bodyPr>
            <a:normAutofit/>
          </a:bodyPr>
          <a:lstStyle/>
          <a:p>
            <a:pPr algn="just" fontAlgn="base"/>
            <a:r>
              <a:rPr lang="en-US" b="1" u="sng" dirty="0" smtClean="0"/>
              <a:t>Controller Overhead-</a:t>
            </a:r>
            <a:endParaRPr lang="en-US" b="1" dirty="0" smtClean="0"/>
          </a:p>
          <a:p>
            <a:pPr lvl="1" algn="just" fontAlgn="base"/>
            <a:r>
              <a:rPr lang="en-US" dirty="0" smtClean="0"/>
              <a:t>The overhead imposed by the disk controller is called as </a:t>
            </a:r>
            <a:r>
              <a:rPr lang="en-US" b="1" dirty="0" smtClean="0"/>
              <a:t>controller overhead</a:t>
            </a:r>
            <a:r>
              <a:rPr lang="en-US" dirty="0" smtClean="0"/>
              <a:t>.</a:t>
            </a:r>
          </a:p>
          <a:p>
            <a:pPr lvl="1" algn="just" fontAlgn="base"/>
            <a:r>
              <a:rPr lang="en-US" dirty="0" smtClean="0"/>
              <a:t>Disk </a:t>
            </a:r>
            <a:r>
              <a:rPr lang="en-US" dirty="0" smtClean="0">
                <a:solidFill>
                  <a:srgbClr val="C00000"/>
                </a:solidFill>
              </a:rPr>
              <a:t>controller is a device that manages the disk</a:t>
            </a:r>
            <a:r>
              <a:rPr lang="en-US" dirty="0" smtClean="0"/>
              <a:t>.</a:t>
            </a:r>
          </a:p>
          <a:p>
            <a:pPr algn="just" fontAlgn="base"/>
            <a:r>
              <a:rPr lang="en-US" b="1" u="sng" dirty="0" smtClean="0"/>
              <a:t>Queuing Delay-</a:t>
            </a:r>
            <a:endParaRPr lang="en-US" b="1" dirty="0" smtClean="0"/>
          </a:p>
          <a:p>
            <a:pPr lvl="1" algn="just" fontAlgn="base"/>
            <a:r>
              <a:rPr lang="en-US" dirty="0" smtClean="0"/>
              <a:t>The time </a:t>
            </a:r>
            <a:r>
              <a:rPr lang="en-US" dirty="0" smtClean="0">
                <a:solidFill>
                  <a:srgbClr val="00B050"/>
                </a:solidFill>
              </a:rPr>
              <a:t>spent waiting for the disk to become free is called as </a:t>
            </a:r>
            <a:r>
              <a:rPr lang="en-US" b="1" dirty="0" smtClean="0">
                <a:solidFill>
                  <a:srgbClr val="00B050"/>
                </a:solidFill>
              </a:rPr>
              <a:t>queuing delay</a:t>
            </a:r>
            <a:r>
              <a:rPr lang="en-US" dirty="0" smtClean="0">
                <a:solidFill>
                  <a:srgbClr val="00B050"/>
                </a:solidFill>
              </a:rPr>
              <a:t>.</a:t>
            </a:r>
          </a:p>
          <a:p>
            <a:pPr algn="just" fontAlgn="base">
              <a:buNone/>
            </a:pPr>
            <a:endParaRPr lang="en-US" dirty="0" smtClean="0"/>
          </a:p>
          <a:p>
            <a:pPr algn="just" fontAlgn="base"/>
            <a:endParaRPr lang="en-US" dirty="0" smtClean="0"/>
          </a:p>
          <a:p>
            <a:pPr algn="just"/>
            <a:endParaRPr lang="en-US"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Consider a hard disk with:</a:t>
            </a:r>
            <a:br>
              <a:rPr lang="en-US" dirty="0" smtClean="0"/>
            </a:br>
            <a:r>
              <a:rPr lang="en-US" dirty="0" smtClean="0"/>
              <a:t>4 surfaces</a:t>
            </a:r>
            <a:br>
              <a:rPr lang="en-US" dirty="0" smtClean="0"/>
            </a:br>
            <a:r>
              <a:rPr lang="en-US" dirty="0" smtClean="0"/>
              <a:t>64 tracks/surface</a:t>
            </a:r>
            <a:br>
              <a:rPr lang="en-US" dirty="0" smtClean="0"/>
            </a:br>
            <a:r>
              <a:rPr lang="en-US" dirty="0" smtClean="0"/>
              <a:t>128 sectors/track</a:t>
            </a:r>
            <a:br>
              <a:rPr lang="en-US" dirty="0" smtClean="0"/>
            </a:br>
            <a:r>
              <a:rPr lang="en-US" dirty="0" smtClean="0"/>
              <a:t>256 bytes/sector</a:t>
            </a:r>
          </a:p>
          <a:p>
            <a:pPr>
              <a:buNone/>
            </a:pPr>
            <a:r>
              <a:rPr lang="en-US" dirty="0" smtClean="0"/>
              <a:t>Q:1  What is the capacity of the hard disk?</a:t>
            </a:r>
            <a:endParaRPr lang="en-US"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Disk capacity = surfaces * tracks/surface * sectors/track * bytes/sector</a:t>
            </a:r>
            <a:br>
              <a:rPr lang="en-US" dirty="0" smtClean="0"/>
            </a:br>
            <a:r>
              <a:rPr lang="en-US" dirty="0" smtClean="0"/>
              <a:t>Disk capacity = 4 * 64 * 128 * 256</a:t>
            </a:r>
            <a:br>
              <a:rPr lang="en-US" dirty="0" smtClean="0"/>
            </a:br>
            <a:r>
              <a:rPr lang="en-US" dirty="0" smtClean="0"/>
              <a:t>Disk capacity = 8 MB</a:t>
            </a:r>
            <a:endParaRPr lang="en-US"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base"/>
            <a:r>
              <a:rPr lang="en-US" dirty="0" smtClean="0"/>
              <a:t>Consider a disk pack with the following specifications- 16 surfaces, 128 tracks per surface, 256 sectors per track and 512 bytes per sector.</a:t>
            </a:r>
          </a:p>
          <a:p>
            <a:pPr fontAlgn="base">
              <a:buNone/>
            </a:pPr>
            <a:r>
              <a:rPr lang="en-US" dirty="0" smtClean="0"/>
              <a:t>Q: What is the capacity of disk pack?</a:t>
            </a:r>
          </a:p>
          <a:p>
            <a:endParaRPr lang="en-US"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base"/>
            <a:r>
              <a:rPr lang="en-US" dirty="0" smtClean="0"/>
              <a:t>Capacity of disk pack</a:t>
            </a:r>
          </a:p>
          <a:p>
            <a:pPr fontAlgn="base"/>
            <a:r>
              <a:rPr lang="en-US" dirty="0" smtClean="0"/>
              <a:t>= Total number of surfaces x Number of tracks per surface x Number of sectors per track x Number of bytes per sector</a:t>
            </a:r>
          </a:p>
          <a:p>
            <a:endParaRPr lang="en-US"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base"/>
            <a:r>
              <a:rPr lang="en-US" dirty="0" smtClean="0"/>
              <a:t>16 x 128 x 256 x 512 bytes</a:t>
            </a:r>
          </a:p>
          <a:p>
            <a:pPr fontAlgn="base"/>
            <a:r>
              <a:rPr lang="en-US" dirty="0" smtClean="0"/>
              <a:t>= 2</a:t>
            </a:r>
            <a:r>
              <a:rPr lang="en-US" baseline="30000" dirty="0" smtClean="0"/>
              <a:t>28</a:t>
            </a:r>
            <a:r>
              <a:rPr lang="en-US" dirty="0" smtClean="0"/>
              <a:t> bytes</a:t>
            </a:r>
          </a:p>
          <a:p>
            <a:pPr fontAlgn="base"/>
            <a:r>
              <a:rPr lang="en-US" dirty="0" smtClean="0"/>
              <a:t>= 256 MB</a:t>
            </a:r>
          </a:p>
          <a:p>
            <a:endParaRPr lang="en-US"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a:t>
            </a:r>
            <a:endParaRPr lang="en-US" dirty="0"/>
          </a:p>
        </p:txBody>
      </p:sp>
      <p:sp>
        <p:nvSpPr>
          <p:cNvPr id="3" name="Content Placeholder 2"/>
          <p:cNvSpPr>
            <a:spLocks noGrp="1"/>
          </p:cNvSpPr>
          <p:nvPr>
            <p:ph idx="1"/>
          </p:nvPr>
        </p:nvSpPr>
        <p:spPr/>
        <p:txBody>
          <a:bodyPr>
            <a:normAutofit/>
          </a:bodyPr>
          <a:lstStyle/>
          <a:p>
            <a:r>
              <a:rPr lang="en-US" dirty="0" smtClean="0"/>
              <a:t>Write a short note on:</a:t>
            </a:r>
          </a:p>
          <a:p>
            <a:pPr lvl="1"/>
            <a:r>
              <a:rPr lang="en-US" dirty="0" smtClean="0"/>
              <a:t>Floppy Disk</a:t>
            </a:r>
          </a:p>
          <a:p>
            <a:pPr lvl="1"/>
            <a:r>
              <a:rPr lang="en-US" dirty="0" smtClean="0"/>
              <a:t>CR-ROM</a:t>
            </a:r>
          </a:p>
          <a:p>
            <a:pPr lvl="1"/>
            <a:r>
              <a:rPr lang="en-US" dirty="0" smtClean="0"/>
              <a:t>DVD-ROM</a:t>
            </a:r>
          </a:p>
          <a:p>
            <a:pPr lvl="1"/>
            <a:r>
              <a:rPr lang="en-US" dirty="0" smtClean="0"/>
              <a:t>Optical Disks</a:t>
            </a:r>
            <a:endParaRPr lang="en-US"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I/O Devices</a:t>
            </a:r>
            <a:endParaRPr lang="en-US" dirty="0"/>
          </a:p>
        </p:txBody>
      </p:sp>
      <p:sp>
        <p:nvSpPr>
          <p:cNvPr id="3" name="Content Placeholder 2"/>
          <p:cNvSpPr>
            <a:spLocks noGrp="1"/>
          </p:cNvSpPr>
          <p:nvPr>
            <p:ph idx="1"/>
          </p:nvPr>
        </p:nvSpPr>
        <p:spPr/>
        <p:txBody>
          <a:bodyPr>
            <a:normAutofit/>
          </a:bodyPr>
          <a:lstStyle/>
          <a:p>
            <a:r>
              <a:rPr lang="en-US" dirty="0" smtClean="0"/>
              <a:t>Input Devices:</a:t>
            </a:r>
          </a:p>
          <a:p>
            <a:pPr lvl="1"/>
            <a:r>
              <a:rPr lang="en-US" dirty="0" smtClean="0"/>
              <a:t> Keyboard, Mouse, Digitizing Tablet, Track Ball, Joystick, </a:t>
            </a:r>
            <a:r>
              <a:rPr lang="en-US" dirty="0" err="1" smtClean="0"/>
              <a:t>TouchScreen</a:t>
            </a:r>
            <a:r>
              <a:rPr lang="en-US" dirty="0" smtClean="0"/>
              <a:t>, Light Pen, Speech Recognition System, Digital camera, Scanner, Magnetic Ink Character Recognition (MICR), Optical Character Recognition (OCR), Optical Mark Recognition (OMR), Barcode Reader</a:t>
            </a:r>
          </a:p>
          <a:p>
            <a:r>
              <a:rPr lang="en-US" dirty="0" smtClean="0"/>
              <a:t> Output Devices:</a:t>
            </a:r>
          </a:p>
          <a:p>
            <a:pPr lvl="1"/>
            <a:r>
              <a:rPr lang="en-US" dirty="0" smtClean="0"/>
              <a:t> Monitor, Visual Display Terminal, Printer, Plotter, </a:t>
            </a:r>
            <a:endParaRPr lang="en-US"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5" name="Picture 3" descr="C:\Users\ADEVEN\Desktop\reasoning3.PNG"/>
          <p:cNvPicPr>
            <a:picLocks noChangeAspect="1" noChangeArrowheads="1"/>
          </p:cNvPicPr>
          <p:nvPr/>
        </p:nvPicPr>
        <p:blipFill>
          <a:blip r:embed="rId2"/>
          <a:srcRect/>
          <a:stretch>
            <a:fillRect/>
          </a:stretch>
        </p:blipFill>
        <p:spPr bwMode="auto">
          <a:xfrm>
            <a:off x="0" y="0"/>
            <a:ext cx="8958492" cy="4800600"/>
          </a:xfrm>
          <a:prstGeom prst="rect">
            <a:avLst/>
          </a:prstGeom>
          <a:noFill/>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C:\Users\ADEVEN\Desktop\reasoning212.PNG"/>
          <p:cNvPicPr>
            <a:picLocks noChangeAspect="1" noChangeArrowheads="1"/>
          </p:cNvPicPr>
          <p:nvPr/>
        </p:nvPicPr>
        <p:blipFill>
          <a:blip r:embed="rId2"/>
          <a:srcRect/>
          <a:stretch>
            <a:fillRect/>
          </a:stretch>
        </p:blipFill>
        <p:spPr bwMode="auto">
          <a:xfrm>
            <a:off x="457200" y="0"/>
            <a:ext cx="7620000" cy="6863226"/>
          </a:xfrm>
          <a:prstGeom prst="rect">
            <a:avLst/>
          </a:prstGeom>
          <a:noFill/>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Users\ADEVEN\Desktop\reasoniong3.PNG"/>
          <p:cNvPicPr>
            <a:picLocks noChangeAspect="1" noChangeArrowheads="1"/>
          </p:cNvPicPr>
          <p:nvPr/>
        </p:nvPicPr>
        <p:blipFill>
          <a:blip r:embed="rId2"/>
          <a:srcRect/>
          <a:stretch>
            <a:fillRect/>
          </a:stretch>
        </p:blipFill>
        <p:spPr bwMode="auto">
          <a:xfrm>
            <a:off x="381000" y="228600"/>
            <a:ext cx="6440960" cy="2286000"/>
          </a:xfrm>
          <a:prstGeom prst="rect">
            <a:avLst/>
          </a:prstGeom>
          <a:noFill/>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descr="C:\Users\ADEVEN\Desktop\sol.PNG"/>
          <p:cNvPicPr>
            <a:picLocks noChangeAspect="1" noChangeArrowheads="1"/>
          </p:cNvPicPr>
          <p:nvPr/>
        </p:nvPicPr>
        <p:blipFill>
          <a:blip r:embed="rId2"/>
          <a:srcRect/>
          <a:stretch>
            <a:fillRect/>
          </a:stretch>
        </p:blipFill>
        <p:spPr bwMode="auto">
          <a:xfrm>
            <a:off x="1176398" y="1295400"/>
            <a:ext cx="6427387" cy="4038599"/>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7350</TotalTime>
  <Words>6229</Words>
  <Application>Microsoft Office PowerPoint</Application>
  <PresentationFormat>On-screen Show (4:3)</PresentationFormat>
  <Paragraphs>528</Paragraphs>
  <Slides>119</Slides>
  <Notes>1</Notes>
  <HiddenSlides>6</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119</vt:i4>
      </vt:variant>
    </vt:vector>
  </HeadingPairs>
  <TitlesOfParts>
    <vt:vector size="125" baseType="lpstr">
      <vt:lpstr>Arial</vt:lpstr>
      <vt:lpstr>Bookman Old Style</vt:lpstr>
      <vt:lpstr>Calibri</vt:lpstr>
      <vt:lpstr>Century Gothic</vt:lpstr>
      <vt:lpstr>Wingdings 3</vt:lpstr>
      <vt:lpstr>Slice</vt:lpstr>
      <vt:lpstr>Unit-I Computer Fundamentals</vt:lpstr>
      <vt:lpstr>PowerPoint Presentation</vt:lpstr>
      <vt:lpstr>Nudge Theory</vt:lpstr>
      <vt:lpstr>What’s a Computer</vt:lpstr>
      <vt:lpstr>What’s a Computer</vt:lpstr>
      <vt:lpstr>Data vs. Information</vt:lpstr>
      <vt:lpstr>Data vs. Information</vt:lpstr>
      <vt:lpstr>Data vs. Information</vt:lpstr>
      <vt:lpstr>What is Net Neutrality…?</vt:lpstr>
      <vt:lpstr>PowerPoint Presentation</vt:lpstr>
      <vt:lpstr>PowerPoint Presentation</vt:lpstr>
      <vt:lpstr>Basic Parts of a Computer</vt:lpstr>
      <vt:lpstr>Basic Parts of a Computer</vt:lpstr>
      <vt:lpstr>Basic Parts of a Computer</vt:lpstr>
      <vt:lpstr>Advantages of Computers</vt:lpstr>
      <vt:lpstr>Advantages of Computers</vt:lpstr>
      <vt:lpstr>Advantages of Computers</vt:lpstr>
      <vt:lpstr>Advantages of Computers</vt:lpstr>
      <vt:lpstr>PowerPoint Presentation</vt:lpstr>
      <vt:lpstr>Disadvantages of Computers </vt:lpstr>
      <vt:lpstr>Classification/ Types of Computers</vt:lpstr>
      <vt:lpstr>Classification by type/ technology used </vt:lpstr>
      <vt:lpstr>Classification by type/ technology used </vt:lpstr>
      <vt:lpstr>Classification by type/ technology used </vt:lpstr>
      <vt:lpstr>Classification by type/ technology used </vt:lpstr>
      <vt:lpstr>Classification by type/ technology used </vt:lpstr>
      <vt:lpstr>Classification by Size and Capacity:</vt:lpstr>
      <vt:lpstr>Classification by Size and Capacity:</vt:lpstr>
      <vt:lpstr>Classification by Size and Capacity:</vt:lpstr>
      <vt:lpstr>Classification by Size and Capacity:</vt:lpstr>
      <vt:lpstr>PowerPoint Presentation</vt:lpstr>
      <vt:lpstr>Classification by Purpose</vt:lpstr>
      <vt:lpstr>Classification by Purpose</vt:lpstr>
      <vt:lpstr>Computer Generations</vt:lpstr>
      <vt:lpstr>Computer Generations</vt:lpstr>
      <vt:lpstr>Computer Generations</vt:lpstr>
      <vt:lpstr>Computer Generations</vt:lpstr>
      <vt:lpstr>Computer Generations</vt:lpstr>
      <vt:lpstr>Computer Generations</vt:lpstr>
      <vt:lpstr>Computer Generations</vt:lpstr>
      <vt:lpstr>Computer Generations</vt:lpstr>
      <vt:lpstr>Computer Generations</vt:lpstr>
      <vt:lpstr>Computer Generations</vt:lpstr>
      <vt:lpstr>Computer Generations</vt:lpstr>
      <vt:lpstr>Computer Generations</vt:lpstr>
      <vt:lpstr>Computer Generations</vt:lpstr>
      <vt:lpstr>Computer Generations</vt:lpstr>
      <vt:lpstr>Computer Generations</vt:lpstr>
      <vt:lpstr>PowerPoint Presentation</vt:lpstr>
      <vt:lpstr>PowerPoint Presentation</vt:lpstr>
      <vt:lpstr>PowerPoint Presentation</vt:lpstr>
      <vt:lpstr>Basic Computer Organization</vt:lpstr>
      <vt:lpstr>Basic Computer Organization</vt:lpstr>
      <vt:lpstr>Basic Computer Organization</vt:lpstr>
      <vt:lpstr>Basic Organization of a Computer System</vt:lpstr>
      <vt:lpstr>PowerPoint Presentation</vt:lpstr>
      <vt:lpstr>Following figure shows the connection of various functional components: </vt:lpstr>
      <vt:lpstr>PowerPoint Presentation</vt:lpstr>
      <vt:lpstr>PowerPoint Presentation</vt:lpstr>
      <vt:lpstr>PowerPoint Presentation</vt:lpstr>
      <vt:lpstr>CPU</vt:lpstr>
      <vt:lpstr>CPU</vt:lpstr>
      <vt:lpstr>PowerPoint Presentation</vt:lpstr>
      <vt:lpstr>PowerPoint Presentation</vt:lpstr>
      <vt:lpstr>Memory Hierarchy </vt:lpstr>
      <vt:lpstr>Main Objectives of a Memory Hierarchy: </vt:lpstr>
      <vt:lpstr>Two Principles of Locality  </vt:lpstr>
      <vt:lpstr>Memory Hierarchy </vt:lpstr>
      <vt:lpstr>Memory Hierarchy </vt:lpstr>
      <vt:lpstr>Memory Hierarchy </vt:lpstr>
      <vt:lpstr>Registers</vt:lpstr>
      <vt:lpstr>Registers</vt:lpstr>
      <vt:lpstr>Registers</vt:lpstr>
      <vt:lpstr>Cache Memory</vt:lpstr>
      <vt:lpstr>Cache Memory</vt:lpstr>
      <vt:lpstr>Why Cache/ Purpose of Cache</vt:lpstr>
      <vt:lpstr>How Cache works?</vt:lpstr>
      <vt:lpstr>Cache Memory</vt:lpstr>
      <vt:lpstr>Cache Memory</vt:lpstr>
      <vt:lpstr>Primary Memory/Main Memory</vt:lpstr>
      <vt:lpstr>Primary Memory/Main Memory</vt:lpstr>
      <vt:lpstr>Random Access Memory</vt:lpstr>
      <vt:lpstr>Random Access Memory</vt:lpstr>
      <vt:lpstr>Random Access Memory</vt:lpstr>
      <vt:lpstr>Random Access Memory</vt:lpstr>
      <vt:lpstr>DRAM</vt:lpstr>
      <vt:lpstr>SRAM</vt:lpstr>
      <vt:lpstr>RAM</vt:lpstr>
      <vt:lpstr>Read Only Memory (ROM)</vt:lpstr>
      <vt:lpstr>Read Only Memory (ROM)</vt:lpstr>
      <vt:lpstr>Read Only Memory (ROM)</vt:lpstr>
      <vt:lpstr>Types of ROM</vt:lpstr>
      <vt:lpstr>Secondary Memory</vt:lpstr>
      <vt:lpstr>ACCESS TYPES OF STORAGE DEVICES</vt:lpstr>
      <vt:lpstr>ACCESS TYPES OF STORAGE DEVICES</vt:lpstr>
      <vt:lpstr>Magnetic Tape</vt:lpstr>
      <vt:lpstr>Working of Magnetic Tape</vt:lpstr>
      <vt:lpstr>Working of Magnetic Tape</vt:lpstr>
      <vt:lpstr>Working of Magnetic Tape</vt:lpstr>
      <vt:lpstr>Magnetic Disks</vt:lpstr>
      <vt:lpstr>Magnetic Disk Architecture</vt:lpstr>
      <vt:lpstr>Magnetic Disk Architecture</vt:lpstr>
      <vt:lpstr>Magnetic Disk Architecture</vt:lpstr>
      <vt:lpstr>Magnetic Disk Architecture</vt:lpstr>
      <vt:lpstr>Disk Performance Parameters</vt:lpstr>
      <vt:lpstr>Disk Performance Parameters</vt:lpstr>
      <vt:lpstr>Disk Performance Parameters</vt:lpstr>
      <vt:lpstr>Disk Performance Parameters</vt:lpstr>
      <vt:lpstr>PowerPoint Presentation</vt:lpstr>
      <vt:lpstr>PowerPoint Presentation</vt:lpstr>
      <vt:lpstr>PowerPoint Presentation</vt:lpstr>
      <vt:lpstr>PowerPoint Presentation</vt:lpstr>
      <vt:lpstr>PowerPoint Presentation</vt:lpstr>
      <vt:lpstr>Assignment</vt:lpstr>
      <vt:lpstr>I/O Devices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Unit-I Computer Fundamentals</dc:title>
  <dc:creator>ADEVEN</dc:creator>
  <cp:lastModifiedBy>hp</cp:lastModifiedBy>
  <cp:revision>172</cp:revision>
  <dcterms:created xsi:type="dcterms:W3CDTF">2006-08-16T00:00:00Z</dcterms:created>
  <dcterms:modified xsi:type="dcterms:W3CDTF">2022-07-26T09:48:14Z</dcterms:modified>
</cp:coreProperties>
</file>